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5" r:id="rId5"/>
    <p:sldId id="266" r:id="rId6"/>
    <p:sldId id="267" r:id="rId7"/>
    <p:sldId id="268" r:id="rId8"/>
    <p:sldId id="270" r:id="rId9"/>
    <p:sldId id="271" r:id="rId10"/>
    <p:sldId id="272" r:id="rId11"/>
    <p:sldId id="26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3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6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FF6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654" autoAdjust="0"/>
    <p:restoredTop sz="94660"/>
  </p:normalViewPr>
  <p:slideViewPr>
    <p:cSldViewPr snapToGrid="0">
      <p:cViewPr>
        <p:scale>
          <a:sx n="66" d="100"/>
          <a:sy n="66" d="100"/>
        </p:scale>
        <p:origin x="114" y="2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2E3E-459D-4D04-BFA3-65EF8E398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72063-BBC5-4DC3-B7E0-FC5002FF5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10C3B-E34C-40B9-AFF7-056EAFB8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32AC1-7146-4FBA-A8A4-1E185042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F3DEF-35FA-4603-8097-2F736A39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9E7C-58CF-43FA-BD6F-2AF9B302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17274-B52B-46C1-8C79-977C7FE10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3F971-24C1-4F15-8DA4-FE1018DB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4430E-E1F4-4E0A-B5C7-8CAB1B7D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34D09-73DA-4398-9951-BD6B6E40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59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22FFB-E667-4FE8-99F9-5E3A2DFB7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66D4F-8A24-4069-A788-695AB408E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CB64E-BDD0-4383-95CB-E0BAE386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64AFE-788A-4550-BA05-FC2BA8A3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8DD1B-5649-44F1-B3E9-8C3545C5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4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9920-B436-4754-BD37-20AE427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4CB2F-0F83-4E0C-BC3F-D0C0A37B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1C126-0D46-4490-B7E9-EFD5F152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3D55-DDE9-40E5-8A6C-1BD5DA37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CAB72-AF19-4B2F-905A-ACF13672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0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D8BF-D9F0-4FEF-84E1-A04210D3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B172F-9921-427B-B315-19282BAE3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1A0E8-B9F1-4170-BFBB-346195EC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4B718-9E0C-427B-8910-83E1D6113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B9622-AD68-485D-BA69-00E542A2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1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CFC8-1977-4CE3-9A29-39407125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BA27-5D9B-464E-B95E-DAB60D836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5CFF6-4257-49EC-9948-A6173B9E8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B18A8-20B4-485A-99F3-99F24B2E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687C-D5BF-4ACC-B4C7-6D893503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1BC66-7CF7-48EF-B37E-B65490E5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8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729D-95B6-421B-9808-035B0FF0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E2432-96EB-498E-AB40-DCBA5FAB7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577BB-55EE-4A45-BC97-4324DFA7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1378E-1DD5-4F8C-AEF8-12AAF479D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0D6C2-F1C7-4EE0-A403-3E53B2A3E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9AF707-B6A4-41D9-A0EE-5593A2CA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632A49-AC86-4C40-8396-81FFFC7E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192894-0F8A-4B7B-AF1E-B9670801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1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AC4E-7891-4CBD-ACE4-4F5B484F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5D567-0C79-436C-A1A2-586440BE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A28FA-5FA2-469A-ADE9-E5ADD9D7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6E110-CCE7-482D-8787-D002E3E5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1AA2F-A158-4AF5-8C22-6F379685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05FF6-3125-459B-AC2A-A257CADD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50F24-2879-425C-B3A8-01C8DF33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6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2A10-8970-4E87-9594-7E418A70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73526-983A-4F6F-B9E3-D9B0F134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8CFC2-9E88-4216-B2BA-35A7D03A6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36CCE-571E-442A-8B6F-3E0C9C76F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06467-BF49-4F5C-80D9-4B640D77D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A3420-305D-4B79-B9EB-DA6C6489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8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3EEC-F1F2-42F5-B32E-465F8BFAF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9B0E70-4148-47A1-8EFC-EC024E900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F0FD-3844-4BB0-8BF4-F7075FEA5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282E9-9B7A-46D3-9486-2D4C8999A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DBA32-8A83-49B3-B4F9-1D18DDA22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E98BA-0371-4159-BCD9-E94394A4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2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C08B7A-635C-4CFB-B5E8-DF3E08F2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866C5-1F4B-45C2-96EC-8C1584BF3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8A6D4-0FDD-4193-9A10-0BF796B7C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19BF3-3F68-48B8-90F0-A0D6637543FF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E473D-5B39-4824-8E29-5148163E5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E994-EC6F-4C5A-BF54-5CDAEC294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74EE7-525E-40A2-92DF-7D0D422C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C6F5EA-9ACD-4E98-9F27-F3BEF1600206}"/>
              </a:ext>
            </a:extLst>
          </p:cNvPr>
          <p:cNvSpPr/>
          <p:nvPr/>
        </p:nvSpPr>
        <p:spPr>
          <a:xfrm>
            <a:off x="-390525" y="2571750"/>
            <a:ext cx="12868275" cy="93345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E2C66-F85D-4404-8036-B1403424F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477" y="1117600"/>
            <a:ext cx="11304270" cy="2387600"/>
          </a:xfrm>
        </p:spPr>
        <p:txBody>
          <a:bodyPr/>
          <a:lstStyle/>
          <a:p>
            <a:r>
              <a:rPr lang="en-US" dirty="0"/>
              <a:t>Communication Crash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766FD-085B-4A5B-BB89-A8848812B2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Quick Introduction to I/Q Convention and Modulation Types </a:t>
            </a:r>
          </a:p>
        </p:txBody>
      </p:sp>
    </p:spTree>
    <p:extLst>
      <p:ext uri="{BB962C8B-B14F-4D97-AF65-F5344CB8AC3E}">
        <p14:creationId xmlns:p14="http://schemas.microsoft.com/office/powerpoint/2010/main" val="290891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Introduction to M-QAM modulations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A72B5-046A-4735-BF68-F4DEE1D80671}"/>
                  </a:ext>
                </a:extLst>
              </p:cNvPr>
              <p:cNvSpPr txBox="1"/>
              <p:nvPr/>
            </p:nvSpPr>
            <p:spPr>
              <a:xfrm>
                <a:off x="475227" y="2078472"/>
                <a:ext cx="61922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32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32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3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A72B5-046A-4735-BF68-F4DEE1D80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27" y="2078472"/>
                <a:ext cx="619227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652C05-6575-487E-82E1-109E21C4151E}"/>
                  </a:ext>
                </a:extLst>
              </p:cNvPr>
              <p:cNvSpPr txBox="1"/>
              <p:nvPr/>
            </p:nvSpPr>
            <p:spPr>
              <a:xfrm>
                <a:off x="475227" y="1523278"/>
                <a:ext cx="350326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652C05-6575-487E-82E1-109E21C41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27" y="1523278"/>
                <a:ext cx="3503267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1FD9A1-4B5C-4106-B478-66F2DF1F3B51}"/>
                  </a:ext>
                </a:extLst>
              </p:cNvPr>
              <p:cNvSpPr txBox="1"/>
              <p:nvPr/>
            </p:nvSpPr>
            <p:spPr>
              <a:xfrm>
                <a:off x="475227" y="4287086"/>
                <a:ext cx="46094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Phase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Modulation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1FD9A1-4B5C-4106-B478-66F2DF1F3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27" y="4287086"/>
                <a:ext cx="460940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19C9BF-8527-46AA-B2FB-DBFFAD4D04DE}"/>
                  </a:ext>
                </a:extLst>
              </p:cNvPr>
              <p:cNvSpPr txBox="1"/>
              <p:nvPr/>
            </p:nvSpPr>
            <p:spPr>
              <a:xfrm>
                <a:off x="475227" y="3794643"/>
                <a:ext cx="53892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Amplitude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Modulation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19C9BF-8527-46AA-B2FB-DBFFAD4D0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27" y="3794643"/>
                <a:ext cx="538923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EB570-8B17-4F6D-B701-07E955FF42BF}"/>
                  </a:ext>
                </a:extLst>
              </p:cNvPr>
              <p:cNvSpPr txBox="1"/>
              <p:nvPr/>
            </p:nvSpPr>
            <p:spPr>
              <a:xfrm>
                <a:off x="2594984" y="5079927"/>
                <a:ext cx="73416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*Depending on how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varries, you can also perform frequency modulation, in addition to the constant phase shifts we’re about to discuss.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EB570-8B17-4F6D-B701-07E955FF4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984" y="5079927"/>
                <a:ext cx="7341667" cy="923330"/>
              </a:xfrm>
              <a:prstGeom prst="rect">
                <a:avLst/>
              </a:prstGeom>
              <a:blipFill>
                <a:blip r:embed="rId6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5CBA8BF-50ED-4D9E-B3C3-384CA5E9DEEC}"/>
              </a:ext>
            </a:extLst>
          </p:cNvPr>
          <p:cNvSpPr txBox="1"/>
          <p:nvPr/>
        </p:nvSpPr>
        <p:spPr>
          <a:xfrm>
            <a:off x="7256417" y="3811251"/>
            <a:ext cx="4811757" cy="86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the amplitude and/or phase of the signal to send information.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95BB02-60EF-4469-846E-C4F4BD72013C}"/>
              </a:ext>
            </a:extLst>
          </p:cNvPr>
          <p:cNvSpPr/>
          <p:nvPr/>
        </p:nvSpPr>
        <p:spPr>
          <a:xfrm>
            <a:off x="6265818" y="3850726"/>
            <a:ext cx="647700" cy="87272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 descr="Euler&amp;#39;s formula - Wikipedia">
            <a:extLst>
              <a:ext uri="{FF2B5EF4-FFF2-40B4-BE49-F238E27FC236}">
                <a16:creationId xmlns:a16="http://schemas.microsoft.com/office/drawing/2014/main" id="{9B611091-E543-4092-A707-3A2FFEC56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403933"/>
            <a:ext cx="3070387" cy="32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86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ree download Rendering 12 billion times faster than the speed of light  Cinder [1680x1050] for your Desktop, Mobile &amp;amp; Tablet | Explore 75+  Constellation Wallpaper | Constellation Wallpaper Ralph Lauren, Orion  Constellation">
            <a:extLst>
              <a:ext uri="{FF2B5EF4-FFF2-40B4-BE49-F238E27FC236}">
                <a16:creationId xmlns:a16="http://schemas.microsoft.com/office/drawing/2014/main" id="{F4ABE45D-448E-4242-8E19-0AA4292AE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F7BECF-B494-4ECB-8BC3-0504A49534BF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Constellation Diagrams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0C542-91BB-4EA7-83D8-EA7E64E65BE6}"/>
              </a:ext>
            </a:extLst>
          </p:cNvPr>
          <p:cNvSpPr txBox="1"/>
          <p:nvPr/>
        </p:nvSpPr>
        <p:spPr>
          <a:xfrm>
            <a:off x="0" y="1768018"/>
            <a:ext cx="12192000" cy="267765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75000"/>
                </a:schemeClr>
              </a:gs>
              <a:gs pos="7500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 </a:t>
            </a:r>
            <a:r>
              <a:rPr lang="en-US" sz="2800" i="1" dirty="0">
                <a:solidFill>
                  <a:schemeClr val="bg1"/>
                </a:solidFill>
              </a:rPr>
              <a:t>constellation diagram</a:t>
            </a:r>
            <a:r>
              <a:rPr lang="en-US" sz="2800" dirty="0">
                <a:solidFill>
                  <a:schemeClr val="bg1"/>
                </a:solidFill>
              </a:rPr>
              <a:t> is a plot of the I-channel versus the Q-channel.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Another way to see it is as a phasor (polar) plot of phase and amplitude over time.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Constellation diagrams can be useful for visualizing communication data.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53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3E4E6C-89F3-4785-9B1E-D8572EA69EF7}"/>
              </a:ext>
            </a:extLst>
          </p:cNvPr>
          <p:cNvGrpSpPr/>
          <p:nvPr/>
        </p:nvGrpSpPr>
        <p:grpSpPr>
          <a:xfrm>
            <a:off x="3255130" y="1273138"/>
            <a:ext cx="5878088" cy="5295900"/>
            <a:chOff x="4162425" y="2451638"/>
            <a:chExt cx="3974513" cy="358086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89FCDA7-7E99-4B29-92CD-60FF5A386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300" y="2575031"/>
              <a:ext cx="0" cy="34574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90DEB7-B572-4EA0-8EA6-F096205207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2425" y="4292600"/>
              <a:ext cx="38417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2EAD21-E180-476F-B261-B9CACB7C83E4}"/>
                </a:ext>
              </a:extLst>
            </p:cNvPr>
            <p:cNvSpPr txBox="1"/>
            <p:nvPr/>
          </p:nvSpPr>
          <p:spPr>
            <a:xfrm>
              <a:off x="7633276" y="4338187"/>
              <a:ext cx="503662" cy="24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 (I)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8F155F-A758-4F3C-BBF3-4C25689BF9E9}"/>
                </a:ext>
              </a:extLst>
            </p:cNvPr>
            <p:cNvSpPr txBox="1"/>
            <p:nvPr/>
          </p:nvSpPr>
          <p:spPr>
            <a:xfrm>
              <a:off x="6114379" y="2451638"/>
              <a:ext cx="77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</a:t>
              </a:r>
              <a:r>
                <a:rPr lang="en-US" dirty="0"/>
                <a:t> (Q)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Amplitude Shift Keying (OOK, ASK)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39102C-6AE0-43CB-B9E5-67C4A292C75E}"/>
              </a:ext>
            </a:extLst>
          </p:cNvPr>
          <p:cNvSpPr/>
          <p:nvPr/>
        </p:nvSpPr>
        <p:spPr>
          <a:xfrm>
            <a:off x="7867643" y="3727221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D40D36-0657-4CE4-9840-79976EA53071}"/>
              </a:ext>
            </a:extLst>
          </p:cNvPr>
          <p:cNvSpPr/>
          <p:nvPr/>
        </p:nvSpPr>
        <p:spPr>
          <a:xfrm>
            <a:off x="5835656" y="3727221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B9444B-8A95-49D8-897C-3529B08D27B6}"/>
              </a:ext>
            </a:extLst>
          </p:cNvPr>
          <p:cNvSpPr txBox="1"/>
          <p:nvPr/>
        </p:nvSpPr>
        <p:spPr>
          <a:xfrm>
            <a:off x="355600" y="1819360"/>
            <a:ext cx="4833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does not change and is zero by convention.</a:t>
            </a:r>
          </a:p>
          <a:p>
            <a:endParaRPr lang="en-US" dirty="0"/>
          </a:p>
          <a:p>
            <a:r>
              <a:rPr lang="en-US" dirty="0"/>
              <a:t>Amplitude varies between on (1) and off (0).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4B89D1-3346-49FE-B4F9-332FA078A43F}"/>
              </a:ext>
            </a:extLst>
          </p:cNvPr>
          <p:cNvSpPr txBox="1"/>
          <p:nvPr/>
        </p:nvSpPr>
        <p:spPr>
          <a:xfrm>
            <a:off x="7867643" y="1660368"/>
            <a:ext cx="317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Distinct combinations of amplitude and phase are called “symbols.”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C6052-7AC6-4769-9BA8-2651E826F88E}"/>
              </a:ext>
            </a:extLst>
          </p:cNvPr>
          <p:cNvCxnSpPr>
            <a:cxnSpLocks/>
            <a:stCxn id="24" idx="2"/>
            <a:endCxn id="19" idx="7"/>
          </p:cNvCxnSpPr>
          <p:nvPr/>
        </p:nvCxnSpPr>
        <p:spPr>
          <a:xfrm flipH="1">
            <a:off x="8312076" y="2583698"/>
            <a:ext cx="1143067" cy="1219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D78517-C4AE-4481-9061-68DC5281716C}"/>
              </a:ext>
            </a:extLst>
          </p:cNvPr>
          <p:cNvCxnSpPr>
            <a:cxnSpLocks/>
            <a:stCxn id="24" idx="2"/>
            <a:endCxn id="23" idx="7"/>
          </p:cNvCxnSpPr>
          <p:nvPr/>
        </p:nvCxnSpPr>
        <p:spPr>
          <a:xfrm flipH="1">
            <a:off x="6280089" y="2583698"/>
            <a:ext cx="3175054" cy="1219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8F379EA-E07B-485D-B396-0E1B3491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4619198"/>
            <a:ext cx="51339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5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3E4E6C-89F3-4785-9B1E-D8572EA69EF7}"/>
              </a:ext>
            </a:extLst>
          </p:cNvPr>
          <p:cNvGrpSpPr/>
          <p:nvPr/>
        </p:nvGrpSpPr>
        <p:grpSpPr>
          <a:xfrm>
            <a:off x="3255130" y="1273138"/>
            <a:ext cx="5878088" cy="5295900"/>
            <a:chOff x="4162425" y="2451638"/>
            <a:chExt cx="3974513" cy="358086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89FCDA7-7E99-4B29-92CD-60FF5A386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300" y="2575031"/>
              <a:ext cx="0" cy="34574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90DEB7-B572-4EA0-8EA6-F096205207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2425" y="4292600"/>
              <a:ext cx="38417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2EAD21-E180-476F-B261-B9CACB7C83E4}"/>
                </a:ext>
              </a:extLst>
            </p:cNvPr>
            <p:cNvSpPr txBox="1"/>
            <p:nvPr/>
          </p:nvSpPr>
          <p:spPr>
            <a:xfrm>
              <a:off x="7633276" y="4338187"/>
              <a:ext cx="503662" cy="24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 (I)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8F155F-A758-4F3C-BBF3-4C25689BF9E9}"/>
                </a:ext>
              </a:extLst>
            </p:cNvPr>
            <p:cNvSpPr txBox="1"/>
            <p:nvPr/>
          </p:nvSpPr>
          <p:spPr>
            <a:xfrm>
              <a:off x="6114379" y="2451638"/>
              <a:ext cx="77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</a:t>
              </a:r>
              <a:r>
                <a:rPr lang="en-US" dirty="0"/>
                <a:t> (Q)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Multi-level Amplitude Shift Keying (m-ASK)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39102C-6AE0-43CB-B9E5-67C4A292C75E}"/>
              </a:ext>
            </a:extLst>
          </p:cNvPr>
          <p:cNvSpPr/>
          <p:nvPr/>
        </p:nvSpPr>
        <p:spPr>
          <a:xfrm>
            <a:off x="7867643" y="3727221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D40D36-0657-4CE4-9840-79976EA53071}"/>
              </a:ext>
            </a:extLst>
          </p:cNvPr>
          <p:cNvSpPr/>
          <p:nvPr/>
        </p:nvSpPr>
        <p:spPr>
          <a:xfrm>
            <a:off x="5835656" y="3727221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B9444B-8A95-49D8-897C-3529B08D27B6}"/>
                  </a:ext>
                </a:extLst>
              </p:cNvPr>
              <p:cNvSpPr txBox="1"/>
              <p:nvPr/>
            </p:nvSpPr>
            <p:spPr>
              <a:xfrm>
                <a:off x="355600" y="1819360"/>
                <a:ext cx="4833696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Phase does not change and is zero by convention.</a:t>
                </a:r>
              </a:p>
              <a:p>
                <a:endParaRPr lang="en-US" dirty="0"/>
              </a:p>
              <a:p>
                <a:r>
                  <a:rPr lang="en-US" dirty="0"/>
                  <a:t>Amplitude varies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different levels.</a:t>
                </a:r>
              </a:p>
              <a:p>
                <a:r>
                  <a:rPr lang="en-US" dirty="0"/>
                  <a:t>Each level carries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bits of information.</a:t>
                </a:r>
              </a:p>
              <a:p>
                <a:endParaRPr lang="en-US" dirty="0"/>
              </a:p>
              <a:p>
                <a:r>
                  <a:rPr lang="en-US" dirty="0"/>
                  <a:t>Here, 4-ASK is shown.</a:t>
                </a:r>
              </a:p>
              <a:p>
                <a:r>
                  <a:rPr lang="en-US" dirty="0"/>
                  <a:t>*multi-level ASK is uncommon in wireless comms.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B9444B-8A95-49D8-897C-3529B08D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1819360"/>
                <a:ext cx="4833696" cy="2031325"/>
              </a:xfrm>
              <a:prstGeom prst="rect">
                <a:avLst/>
              </a:prstGeom>
              <a:blipFill>
                <a:blip r:embed="rId2"/>
                <a:stretch>
                  <a:fillRect l="-1009" t="-1497" r="-883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33230EB-E77C-4C21-B842-D8F7D7B4D93E}"/>
              </a:ext>
            </a:extLst>
          </p:cNvPr>
          <p:cNvSpPr/>
          <p:nvPr/>
        </p:nvSpPr>
        <p:spPr>
          <a:xfrm>
            <a:off x="6482017" y="3727221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E3862-3656-4B24-91FF-A52677E96AD7}"/>
              </a:ext>
            </a:extLst>
          </p:cNvPr>
          <p:cNvSpPr/>
          <p:nvPr/>
        </p:nvSpPr>
        <p:spPr>
          <a:xfrm>
            <a:off x="7174830" y="3727221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B172C3-3B8A-4C50-91C9-CCFF08FF220E}"/>
                  </a:ext>
                </a:extLst>
              </p:cNvPr>
              <p:cNvSpPr txBox="1"/>
              <p:nvPr/>
            </p:nvSpPr>
            <p:spPr>
              <a:xfrm>
                <a:off x="7867643" y="1660368"/>
                <a:ext cx="3175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 symbols, each carries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func>
                  </m:oMath>
                </a14:m>
                <a:r>
                  <a:rPr lang="en-US" dirty="0"/>
                  <a:t> bits of information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B172C3-3B8A-4C50-91C9-CCFF08FF2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643" y="1660368"/>
                <a:ext cx="3175000" cy="646331"/>
              </a:xfrm>
              <a:prstGeom prst="rect">
                <a:avLst/>
              </a:prstGeom>
              <a:blipFill>
                <a:blip r:embed="rId3"/>
                <a:stretch>
                  <a:fillRect t="-4717" r="-96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237B60-61D4-4FF5-B21F-E5ADB08BA5C3}"/>
              </a:ext>
            </a:extLst>
          </p:cNvPr>
          <p:cNvCxnSpPr>
            <a:cxnSpLocks/>
            <a:stCxn id="13" idx="2"/>
            <a:endCxn id="23" idx="7"/>
          </p:cNvCxnSpPr>
          <p:nvPr/>
        </p:nvCxnSpPr>
        <p:spPr>
          <a:xfrm flipH="1">
            <a:off x="6280089" y="2306699"/>
            <a:ext cx="3175054" cy="1496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89CD24-CA37-48DB-BE74-F4FB65B11735}"/>
              </a:ext>
            </a:extLst>
          </p:cNvPr>
          <p:cNvCxnSpPr>
            <a:cxnSpLocks/>
            <a:stCxn id="13" idx="2"/>
            <a:endCxn id="11" idx="7"/>
          </p:cNvCxnSpPr>
          <p:nvPr/>
        </p:nvCxnSpPr>
        <p:spPr>
          <a:xfrm flipH="1">
            <a:off x="6926450" y="2306699"/>
            <a:ext cx="2528693" cy="1496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BE76FC-BDDA-489D-80FF-C034ACEA6842}"/>
              </a:ext>
            </a:extLst>
          </p:cNvPr>
          <p:cNvCxnSpPr>
            <a:cxnSpLocks/>
            <a:stCxn id="13" idx="2"/>
            <a:endCxn id="12" idx="7"/>
          </p:cNvCxnSpPr>
          <p:nvPr/>
        </p:nvCxnSpPr>
        <p:spPr>
          <a:xfrm flipH="1">
            <a:off x="7619263" y="2306699"/>
            <a:ext cx="1835880" cy="1496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7FCA38-9FC9-4911-B522-5BC36BEFE96F}"/>
              </a:ext>
            </a:extLst>
          </p:cNvPr>
          <p:cNvCxnSpPr>
            <a:cxnSpLocks/>
            <a:stCxn id="13" idx="2"/>
            <a:endCxn id="19" idx="7"/>
          </p:cNvCxnSpPr>
          <p:nvPr/>
        </p:nvCxnSpPr>
        <p:spPr>
          <a:xfrm flipH="1">
            <a:off x="8312076" y="2306699"/>
            <a:ext cx="1143067" cy="1496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F0DEFB5-76CD-45BB-BD8D-1DC0C717E30C}"/>
              </a:ext>
            </a:extLst>
          </p:cNvPr>
          <p:cNvGrpSpPr/>
          <p:nvPr/>
        </p:nvGrpSpPr>
        <p:grpSpPr>
          <a:xfrm>
            <a:off x="0" y="4792345"/>
            <a:ext cx="5656872" cy="1541775"/>
            <a:chOff x="331546" y="4582795"/>
            <a:chExt cx="4857750" cy="132397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A576D12-1827-413D-AA91-83A912C1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331546" y="4582795"/>
              <a:ext cx="4857750" cy="1323975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178EC9-0120-46B0-AD2E-457EEADBA04C}"/>
                </a:ext>
              </a:extLst>
            </p:cNvPr>
            <p:cNvSpPr/>
            <p:nvPr/>
          </p:nvSpPr>
          <p:spPr>
            <a:xfrm>
              <a:off x="1666875" y="4820677"/>
              <a:ext cx="304796" cy="1086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32F535-A425-4E8A-9327-B817B008C045}"/>
                </a:ext>
              </a:extLst>
            </p:cNvPr>
            <p:cNvSpPr/>
            <p:nvPr/>
          </p:nvSpPr>
          <p:spPr>
            <a:xfrm>
              <a:off x="3086048" y="4820676"/>
              <a:ext cx="304796" cy="1086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D87C0F-6ECD-4B8A-80E4-84BC0DAF4C7E}"/>
                </a:ext>
              </a:extLst>
            </p:cNvPr>
            <p:cNvCxnSpPr/>
            <p:nvPr/>
          </p:nvCxnSpPr>
          <p:spPr>
            <a:xfrm>
              <a:off x="895350" y="5335147"/>
              <a:ext cx="40728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05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3E4E6C-89F3-4785-9B1E-D8572EA69EF7}"/>
              </a:ext>
            </a:extLst>
          </p:cNvPr>
          <p:cNvGrpSpPr/>
          <p:nvPr/>
        </p:nvGrpSpPr>
        <p:grpSpPr>
          <a:xfrm>
            <a:off x="3255130" y="1273138"/>
            <a:ext cx="5878088" cy="5295900"/>
            <a:chOff x="4162425" y="2451638"/>
            <a:chExt cx="3974513" cy="358086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89FCDA7-7E99-4B29-92CD-60FF5A386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300" y="2575031"/>
              <a:ext cx="0" cy="34574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90DEB7-B572-4EA0-8EA6-F096205207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2425" y="4292600"/>
              <a:ext cx="38417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2EAD21-E180-476F-B261-B9CACB7C83E4}"/>
                </a:ext>
              </a:extLst>
            </p:cNvPr>
            <p:cNvSpPr txBox="1"/>
            <p:nvPr/>
          </p:nvSpPr>
          <p:spPr>
            <a:xfrm>
              <a:off x="7633276" y="4338187"/>
              <a:ext cx="503662" cy="24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 (I)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8F155F-A758-4F3C-BBF3-4C25689BF9E9}"/>
                </a:ext>
              </a:extLst>
            </p:cNvPr>
            <p:cNvSpPr txBox="1"/>
            <p:nvPr/>
          </p:nvSpPr>
          <p:spPr>
            <a:xfrm>
              <a:off x="6114379" y="2451638"/>
              <a:ext cx="77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</a:t>
              </a:r>
              <a:r>
                <a:rPr lang="en-US" dirty="0"/>
                <a:t> (Q)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Binary Phase Shift Keying (BPSK, 2-PSK)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39102C-6AE0-43CB-B9E5-67C4A292C75E}"/>
              </a:ext>
            </a:extLst>
          </p:cNvPr>
          <p:cNvSpPr/>
          <p:nvPr/>
        </p:nvSpPr>
        <p:spPr>
          <a:xfrm>
            <a:off x="7867643" y="3727221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D40D36-0657-4CE4-9840-79976EA53071}"/>
              </a:ext>
            </a:extLst>
          </p:cNvPr>
          <p:cNvSpPr/>
          <p:nvPr/>
        </p:nvSpPr>
        <p:spPr>
          <a:xfrm>
            <a:off x="3803651" y="3727221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B9444B-8A95-49D8-897C-3529B08D27B6}"/>
              </a:ext>
            </a:extLst>
          </p:cNvPr>
          <p:cNvSpPr txBox="1"/>
          <p:nvPr/>
        </p:nvSpPr>
        <p:spPr>
          <a:xfrm>
            <a:off x="355600" y="1819360"/>
            <a:ext cx="3040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varies between 0 and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Amplitude remains constant.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172C3-3B8A-4C50-91C9-CCFF08FF220E}"/>
              </a:ext>
            </a:extLst>
          </p:cNvPr>
          <p:cNvSpPr txBox="1"/>
          <p:nvPr/>
        </p:nvSpPr>
        <p:spPr>
          <a:xfrm>
            <a:off x="7124702" y="1660368"/>
            <a:ext cx="458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symbol lies A units away from the center.  The greater distance between symbols results in higher noise tolerance, compared to OOK.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237B60-61D4-4FF5-B21F-E5ADB08BA5C3}"/>
              </a:ext>
            </a:extLst>
          </p:cNvPr>
          <p:cNvCxnSpPr>
            <a:cxnSpLocks/>
            <a:stCxn id="13" idx="2"/>
            <a:endCxn id="23" idx="7"/>
          </p:cNvCxnSpPr>
          <p:nvPr/>
        </p:nvCxnSpPr>
        <p:spPr>
          <a:xfrm flipH="1">
            <a:off x="4248084" y="2583698"/>
            <a:ext cx="5168966" cy="1219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7FCA38-9FC9-4911-B522-5BC36BEFE96F}"/>
              </a:ext>
            </a:extLst>
          </p:cNvPr>
          <p:cNvCxnSpPr>
            <a:cxnSpLocks/>
            <a:stCxn id="13" idx="2"/>
            <a:endCxn id="19" idx="7"/>
          </p:cNvCxnSpPr>
          <p:nvPr/>
        </p:nvCxnSpPr>
        <p:spPr>
          <a:xfrm flipH="1">
            <a:off x="8312076" y="2583698"/>
            <a:ext cx="1104974" cy="12197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F2F425E-5E1D-4357-AC94-FED019E61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7" y="4694145"/>
            <a:ext cx="48482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62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6C1F2F8-DC66-46FB-B512-90EAD2CA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87" y="4971954"/>
            <a:ext cx="3930049" cy="159543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FC881B-C81F-4204-9F81-1A490A3C7852}"/>
              </a:ext>
            </a:extLst>
          </p:cNvPr>
          <p:cNvSpPr/>
          <p:nvPr/>
        </p:nvSpPr>
        <p:spPr>
          <a:xfrm>
            <a:off x="4069117" y="2030635"/>
            <a:ext cx="4065211" cy="40652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3E4E6C-89F3-4785-9B1E-D8572EA69EF7}"/>
              </a:ext>
            </a:extLst>
          </p:cNvPr>
          <p:cNvGrpSpPr/>
          <p:nvPr/>
        </p:nvGrpSpPr>
        <p:grpSpPr>
          <a:xfrm>
            <a:off x="3255130" y="1273138"/>
            <a:ext cx="5878088" cy="5295900"/>
            <a:chOff x="4162425" y="2451638"/>
            <a:chExt cx="3974513" cy="358086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89FCDA7-7E99-4B29-92CD-60FF5A386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300" y="2575031"/>
              <a:ext cx="0" cy="34574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90DEB7-B572-4EA0-8EA6-F096205207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2425" y="4292600"/>
              <a:ext cx="38417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2EAD21-E180-476F-B261-B9CACB7C83E4}"/>
                </a:ext>
              </a:extLst>
            </p:cNvPr>
            <p:cNvSpPr txBox="1"/>
            <p:nvPr/>
          </p:nvSpPr>
          <p:spPr>
            <a:xfrm>
              <a:off x="7633276" y="4338187"/>
              <a:ext cx="503662" cy="24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 (I)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8F155F-A758-4F3C-BBF3-4C25689BF9E9}"/>
                </a:ext>
              </a:extLst>
            </p:cNvPr>
            <p:cNvSpPr txBox="1"/>
            <p:nvPr/>
          </p:nvSpPr>
          <p:spPr>
            <a:xfrm>
              <a:off x="6114379" y="2451638"/>
              <a:ext cx="77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</a:t>
              </a:r>
              <a:r>
                <a:rPr lang="en-US" dirty="0"/>
                <a:t> (Q)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Quadrature Phase Shift Keying (QPSK, 4-PSK)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39102C-6AE0-43CB-B9E5-67C4A292C75E}"/>
              </a:ext>
            </a:extLst>
          </p:cNvPr>
          <p:cNvSpPr/>
          <p:nvPr/>
        </p:nvSpPr>
        <p:spPr>
          <a:xfrm>
            <a:off x="5835656" y="5819208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D40D36-0657-4CE4-9840-79976EA53071}"/>
              </a:ext>
            </a:extLst>
          </p:cNvPr>
          <p:cNvSpPr/>
          <p:nvPr/>
        </p:nvSpPr>
        <p:spPr>
          <a:xfrm>
            <a:off x="7855563" y="3735478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B9444B-8A95-49D8-897C-3529B08D27B6}"/>
              </a:ext>
            </a:extLst>
          </p:cNvPr>
          <p:cNvSpPr txBox="1"/>
          <p:nvPr/>
        </p:nvSpPr>
        <p:spPr>
          <a:xfrm>
            <a:off x="355600" y="1819360"/>
            <a:ext cx="3930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takes on one of 4 possible values:</a:t>
            </a:r>
          </a:p>
          <a:p>
            <a:r>
              <a:rPr lang="en-US" dirty="0"/>
              <a:t>0, </a:t>
            </a:r>
            <a:r>
              <a:rPr lang="el-GR" dirty="0"/>
              <a:t>π</a:t>
            </a:r>
            <a:r>
              <a:rPr lang="en-US" dirty="0"/>
              <a:t>/2, </a:t>
            </a:r>
            <a:r>
              <a:rPr lang="el-GR" dirty="0"/>
              <a:t>π</a:t>
            </a:r>
            <a:r>
              <a:rPr lang="en-US" dirty="0"/>
              <a:t>, and 3</a:t>
            </a:r>
            <a:r>
              <a:rPr lang="el-GR" dirty="0"/>
              <a:t>π</a:t>
            </a:r>
            <a:r>
              <a:rPr lang="en-US" dirty="0"/>
              <a:t>/2.</a:t>
            </a:r>
          </a:p>
          <a:p>
            <a:endParaRPr lang="en-US" dirty="0"/>
          </a:p>
          <a:p>
            <a:r>
              <a:rPr lang="en-US" dirty="0"/>
              <a:t>Amplitude remains constant.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3230EB-E77C-4C21-B842-D8F7D7B4D93E}"/>
              </a:ext>
            </a:extLst>
          </p:cNvPr>
          <p:cNvSpPr/>
          <p:nvPr/>
        </p:nvSpPr>
        <p:spPr>
          <a:xfrm>
            <a:off x="5835656" y="1823066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E3862-3656-4B24-91FF-A52677E96AD7}"/>
              </a:ext>
            </a:extLst>
          </p:cNvPr>
          <p:cNvSpPr/>
          <p:nvPr/>
        </p:nvSpPr>
        <p:spPr>
          <a:xfrm>
            <a:off x="3808774" y="3751991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B172C3-3B8A-4C50-91C9-CCFF08FF220E}"/>
                  </a:ext>
                </a:extLst>
              </p:cNvPr>
              <p:cNvSpPr txBox="1"/>
              <p:nvPr/>
            </p:nvSpPr>
            <p:spPr>
              <a:xfrm>
                <a:off x="7867643" y="1660368"/>
                <a:ext cx="3175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 symbols, each carries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func>
                  </m:oMath>
                </a14:m>
                <a:r>
                  <a:rPr lang="en-US" dirty="0"/>
                  <a:t> bits of information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B172C3-3B8A-4C50-91C9-CCFF08FF2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643" y="1660368"/>
                <a:ext cx="3175000" cy="646331"/>
              </a:xfrm>
              <a:prstGeom prst="rect">
                <a:avLst/>
              </a:prstGeom>
              <a:blipFill>
                <a:blip r:embed="rId3"/>
                <a:stretch>
                  <a:fillRect t="-4717" r="-96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77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CE4253 PSK Modulation">
            <a:extLst>
              <a:ext uri="{FF2B5EF4-FFF2-40B4-BE49-F238E27FC236}">
                <a16:creationId xmlns:a16="http://schemas.microsoft.com/office/drawing/2014/main" id="{C8A02928-652A-41E0-B5B6-A7FC7A97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968" y="5219066"/>
            <a:ext cx="6444617" cy="16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FC881B-C81F-4204-9F81-1A490A3C7852}"/>
              </a:ext>
            </a:extLst>
          </p:cNvPr>
          <p:cNvSpPr/>
          <p:nvPr/>
        </p:nvSpPr>
        <p:spPr>
          <a:xfrm>
            <a:off x="4069117" y="2030635"/>
            <a:ext cx="4065211" cy="40652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3E4E6C-89F3-4785-9B1E-D8572EA69EF7}"/>
              </a:ext>
            </a:extLst>
          </p:cNvPr>
          <p:cNvGrpSpPr/>
          <p:nvPr/>
        </p:nvGrpSpPr>
        <p:grpSpPr>
          <a:xfrm>
            <a:off x="3255130" y="1273138"/>
            <a:ext cx="5878088" cy="5295900"/>
            <a:chOff x="4162425" y="2451638"/>
            <a:chExt cx="3974513" cy="358086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89FCDA7-7E99-4B29-92CD-60FF5A386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300" y="2575031"/>
              <a:ext cx="0" cy="34574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90DEB7-B572-4EA0-8EA6-F096205207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2425" y="4292600"/>
              <a:ext cx="38417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2EAD21-E180-476F-B261-B9CACB7C83E4}"/>
                </a:ext>
              </a:extLst>
            </p:cNvPr>
            <p:cNvSpPr txBox="1"/>
            <p:nvPr/>
          </p:nvSpPr>
          <p:spPr>
            <a:xfrm>
              <a:off x="7633276" y="4338187"/>
              <a:ext cx="503662" cy="24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 (I)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8F155F-A758-4F3C-BBF3-4C25689BF9E9}"/>
                </a:ext>
              </a:extLst>
            </p:cNvPr>
            <p:cNvSpPr txBox="1"/>
            <p:nvPr/>
          </p:nvSpPr>
          <p:spPr>
            <a:xfrm>
              <a:off x="6114379" y="2451638"/>
              <a:ext cx="77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</a:t>
              </a:r>
              <a:r>
                <a:rPr lang="en-US" dirty="0"/>
                <a:t> (Q)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Quadrature Phase Shift Keying (QPSK, 4-PSK)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39102C-6AE0-43CB-B9E5-67C4A292C75E}"/>
              </a:ext>
            </a:extLst>
          </p:cNvPr>
          <p:cNvSpPr/>
          <p:nvPr/>
        </p:nvSpPr>
        <p:spPr>
          <a:xfrm>
            <a:off x="5835656" y="5819208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101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D40D36-0657-4CE4-9840-79976EA53071}"/>
              </a:ext>
            </a:extLst>
          </p:cNvPr>
          <p:cNvSpPr/>
          <p:nvPr/>
        </p:nvSpPr>
        <p:spPr>
          <a:xfrm>
            <a:off x="7855563" y="3735478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B9444B-8A95-49D8-897C-3529B08D27B6}"/>
              </a:ext>
            </a:extLst>
          </p:cNvPr>
          <p:cNvSpPr txBox="1"/>
          <p:nvPr/>
        </p:nvSpPr>
        <p:spPr>
          <a:xfrm>
            <a:off x="355600" y="1819360"/>
            <a:ext cx="3925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takes on one of 8 possible values,</a:t>
            </a:r>
          </a:p>
          <a:p>
            <a:r>
              <a:rPr lang="en-US" dirty="0"/>
              <a:t>integer multiples of 2</a:t>
            </a:r>
            <a:r>
              <a:rPr lang="el-GR" dirty="0"/>
              <a:t>π</a:t>
            </a:r>
            <a:r>
              <a:rPr lang="en-US" dirty="0"/>
              <a:t>/8 = </a:t>
            </a:r>
            <a:r>
              <a:rPr lang="el-GR" dirty="0"/>
              <a:t>π</a:t>
            </a:r>
            <a:r>
              <a:rPr lang="en-US" dirty="0"/>
              <a:t>/4.</a:t>
            </a:r>
          </a:p>
          <a:p>
            <a:endParaRPr lang="en-US" dirty="0"/>
          </a:p>
          <a:p>
            <a:r>
              <a:rPr lang="en-US" dirty="0"/>
              <a:t>Amplitude remains constant.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3230EB-E77C-4C21-B842-D8F7D7B4D93E}"/>
              </a:ext>
            </a:extLst>
          </p:cNvPr>
          <p:cNvSpPr/>
          <p:nvPr/>
        </p:nvSpPr>
        <p:spPr>
          <a:xfrm>
            <a:off x="5835656" y="1823066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011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E3862-3656-4B24-91FF-A52677E96AD7}"/>
              </a:ext>
            </a:extLst>
          </p:cNvPr>
          <p:cNvSpPr/>
          <p:nvPr/>
        </p:nvSpPr>
        <p:spPr>
          <a:xfrm>
            <a:off x="4352985" y="2340011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010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B172C3-3B8A-4C50-91C9-CCFF08FF220E}"/>
                  </a:ext>
                </a:extLst>
              </p:cNvPr>
              <p:cNvSpPr txBox="1"/>
              <p:nvPr/>
            </p:nvSpPr>
            <p:spPr>
              <a:xfrm>
                <a:off x="7867643" y="1660368"/>
                <a:ext cx="3175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 symbols, each carries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func>
                  </m:oMath>
                </a14:m>
                <a:r>
                  <a:rPr lang="en-US" dirty="0"/>
                  <a:t> bits of information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B172C3-3B8A-4C50-91C9-CCFF08FF2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643" y="1660368"/>
                <a:ext cx="3175000" cy="646331"/>
              </a:xfrm>
              <a:prstGeom prst="rect">
                <a:avLst/>
              </a:prstGeom>
              <a:blipFill>
                <a:blip r:embed="rId3"/>
                <a:stretch>
                  <a:fillRect t="-4717" r="-96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83D0876-C06A-40C6-819C-0DE1539BF814}"/>
              </a:ext>
            </a:extLst>
          </p:cNvPr>
          <p:cNvSpPr/>
          <p:nvPr/>
        </p:nvSpPr>
        <p:spPr>
          <a:xfrm>
            <a:off x="7289814" y="2370231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001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BB002C-54EF-4128-9D48-0ED8653C992E}"/>
              </a:ext>
            </a:extLst>
          </p:cNvPr>
          <p:cNvSpPr/>
          <p:nvPr/>
        </p:nvSpPr>
        <p:spPr>
          <a:xfrm>
            <a:off x="4317998" y="5219674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111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59B6BA-51F1-48D0-8956-EFB71042E4E7}"/>
              </a:ext>
            </a:extLst>
          </p:cNvPr>
          <p:cNvSpPr/>
          <p:nvPr/>
        </p:nvSpPr>
        <p:spPr>
          <a:xfrm>
            <a:off x="7341853" y="5219674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100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09C444-FC34-4514-9C63-29AE18E869A3}"/>
              </a:ext>
            </a:extLst>
          </p:cNvPr>
          <p:cNvSpPr/>
          <p:nvPr/>
        </p:nvSpPr>
        <p:spPr>
          <a:xfrm>
            <a:off x="3827196" y="3735478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110</a:t>
            </a:r>
          </a:p>
        </p:txBody>
      </p:sp>
    </p:spTree>
    <p:extLst>
      <p:ext uri="{BB962C8B-B14F-4D97-AF65-F5344CB8AC3E}">
        <p14:creationId xmlns:p14="http://schemas.microsoft.com/office/powerpoint/2010/main" val="4057929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9B0FB87F-63D7-4595-94DE-4990041BF0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51" y="1316447"/>
            <a:ext cx="7849841" cy="538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2C14236-5601-4A7D-A6D4-0ED33E076E52}"/>
              </a:ext>
            </a:extLst>
          </p:cNvPr>
          <p:cNvSpPr/>
          <p:nvPr/>
        </p:nvSpPr>
        <p:spPr>
          <a:xfrm>
            <a:off x="5779681" y="6042597"/>
            <a:ext cx="658471" cy="787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77E378-7F17-4A60-9D86-9FA2CC58F68C}"/>
              </a:ext>
            </a:extLst>
          </p:cNvPr>
          <p:cNvSpPr/>
          <p:nvPr/>
        </p:nvSpPr>
        <p:spPr>
          <a:xfrm>
            <a:off x="5609910" y="1174341"/>
            <a:ext cx="1412328" cy="72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3E4E6C-89F3-4785-9B1E-D8572EA69EF7}"/>
              </a:ext>
            </a:extLst>
          </p:cNvPr>
          <p:cNvGrpSpPr/>
          <p:nvPr/>
        </p:nvGrpSpPr>
        <p:grpSpPr>
          <a:xfrm>
            <a:off x="3255130" y="1273138"/>
            <a:ext cx="5878088" cy="5295900"/>
            <a:chOff x="4162425" y="2451638"/>
            <a:chExt cx="3974513" cy="358086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89FCDA7-7E99-4B29-92CD-60FF5A386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300" y="2575031"/>
              <a:ext cx="0" cy="34574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90DEB7-B572-4EA0-8EA6-F096205207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2425" y="4292600"/>
              <a:ext cx="38417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2EAD21-E180-476F-B261-B9CACB7C83E4}"/>
                </a:ext>
              </a:extLst>
            </p:cNvPr>
            <p:cNvSpPr txBox="1"/>
            <p:nvPr/>
          </p:nvSpPr>
          <p:spPr>
            <a:xfrm>
              <a:off x="7633276" y="4338187"/>
              <a:ext cx="503662" cy="249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 (I)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8F155F-A758-4F3C-BBF3-4C25689BF9E9}"/>
                </a:ext>
              </a:extLst>
            </p:cNvPr>
            <p:cNvSpPr txBox="1"/>
            <p:nvPr/>
          </p:nvSpPr>
          <p:spPr>
            <a:xfrm>
              <a:off x="6114379" y="2451638"/>
              <a:ext cx="77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Im</a:t>
              </a:r>
              <a:r>
                <a:rPr lang="en-US" dirty="0"/>
                <a:t> (Q)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Quadrature Amplitude Modulation (m-QAM)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B9444B-8A95-49D8-897C-3529B08D27B6}"/>
              </a:ext>
            </a:extLst>
          </p:cNvPr>
          <p:cNvSpPr txBox="1"/>
          <p:nvPr/>
        </p:nvSpPr>
        <p:spPr>
          <a:xfrm>
            <a:off x="355600" y="1819358"/>
            <a:ext cx="3361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amplitude and phase are modulated to efficiently pack symbols into the I/Q plane.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3230EB-E77C-4C21-B842-D8F7D7B4D93E}"/>
              </a:ext>
            </a:extLst>
          </p:cNvPr>
          <p:cNvSpPr/>
          <p:nvPr/>
        </p:nvSpPr>
        <p:spPr>
          <a:xfrm>
            <a:off x="5132674" y="1708766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1E3862-3656-4B24-91FF-A52677E96AD7}"/>
              </a:ext>
            </a:extLst>
          </p:cNvPr>
          <p:cNvSpPr/>
          <p:nvPr/>
        </p:nvSpPr>
        <p:spPr>
          <a:xfrm>
            <a:off x="3827196" y="1708766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B172C3-3B8A-4C50-91C9-CCFF08FF220E}"/>
                  </a:ext>
                </a:extLst>
              </p:cNvPr>
              <p:cNvSpPr txBox="1"/>
              <p:nvPr/>
            </p:nvSpPr>
            <p:spPr>
              <a:xfrm>
                <a:off x="358097" y="3054357"/>
                <a:ext cx="31750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 </a:t>
                </a:r>
                <a:r>
                  <a:rPr lang="en-US" i="1" dirty="0"/>
                  <a:t>m</a:t>
                </a:r>
                <a:r>
                  <a:rPr lang="en-US" dirty="0"/>
                  <a:t> symbols, each carries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bits of information.</a:t>
                </a:r>
              </a:p>
              <a:p>
                <a:endParaRPr lang="en-US" dirty="0"/>
              </a:p>
              <a:p>
                <a:r>
                  <a:rPr lang="en-US" dirty="0"/>
                  <a:t>Here, 16-QAM is shown, so each symbol carries 4 bits.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B172C3-3B8A-4C50-91C9-CCFF08FF2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7" y="3054357"/>
                <a:ext cx="3175000" cy="1477328"/>
              </a:xfrm>
              <a:prstGeom prst="rect">
                <a:avLst/>
              </a:prstGeom>
              <a:blipFill>
                <a:blip r:embed="rId3"/>
                <a:stretch>
                  <a:fillRect l="-1727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83D0876-C06A-40C6-819C-0DE1539BF814}"/>
              </a:ext>
            </a:extLst>
          </p:cNvPr>
          <p:cNvSpPr/>
          <p:nvPr/>
        </p:nvSpPr>
        <p:spPr>
          <a:xfrm>
            <a:off x="7844885" y="1708766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BB002C-54EF-4128-9D48-0ED8653C992E}"/>
              </a:ext>
            </a:extLst>
          </p:cNvPr>
          <p:cNvSpPr/>
          <p:nvPr/>
        </p:nvSpPr>
        <p:spPr>
          <a:xfrm>
            <a:off x="3827196" y="5790633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59B6BA-51F1-48D0-8956-EFB71042E4E7}"/>
              </a:ext>
            </a:extLst>
          </p:cNvPr>
          <p:cNvSpPr/>
          <p:nvPr/>
        </p:nvSpPr>
        <p:spPr>
          <a:xfrm>
            <a:off x="7843489" y="5781108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09C444-FC34-4514-9C63-29AE18E869A3}"/>
              </a:ext>
            </a:extLst>
          </p:cNvPr>
          <p:cNvSpPr/>
          <p:nvPr/>
        </p:nvSpPr>
        <p:spPr>
          <a:xfrm>
            <a:off x="3827196" y="3065909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C8F142-8E5B-442C-8C33-0E9FD7E4A91E}"/>
              </a:ext>
            </a:extLst>
          </p:cNvPr>
          <p:cNvSpPr/>
          <p:nvPr/>
        </p:nvSpPr>
        <p:spPr>
          <a:xfrm>
            <a:off x="5132674" y="3054357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92FC72-A61C-4C73-AA25-578CEBDFBBF5}"/>
              </a:ext>
            </a:extLst>
          </p:cNvPr>
          <p:cNvSpPr/>
          <p:nvPr/>
        </p:nvSpPr>
        <p:spPr>
          <a:xfrm>
            <a:off x="6518961" y="1708766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0D9CB7-7D17-407D-BD18-512371B4AA70}"/>
              </a:ext>
            </a:extLst>
          </p:cNvPr>
          <p:cNvSpPr/>
          <p:nvPr/>
        </p:nvSpPr>
        <p:spPr>
          <a:xfrm>
            <a:off x="6538011" y="3065909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5930C1-6D22-4A02-9C81-710CD241E8D6}"/>
              </a:ext>
            </a:extLst>
          </p:cNvPr>
          <p:cNvSpPr/>
          <p:nvPr/>
        </p:nvSpPr>
        <p:spPr>
          <a:xfrm>
            <a:off x="7843489" y="3054357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8D830C-B5D3-4B9C-84E7-77364A4FB3C2}"/>
              </a:ext>
            </a:extLst>
          </p:cNvPr>
          <p:cNvSpPr/>
          <p:nvPr/>
        </p:nvSpPr>
        <p:spPr>
          <a:xfrm>
            <a:off x="5132674" y="4423308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9978980-D45E-4B46-A219-240ECE995F00}"/>
              </a:ext>
            </a:extLst>
          </p:cNvPr>
          <p:cNvSpPr/>
          <p:nvPr/>
        </p:nvSpPr>
        <p:spPr>
          <a:xfrm>
            <a:off x="3827196" y="4423308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EF6EF6A-4D98-426B-A217-73F7DA8CC78E}"/>
              </a:ext>
            </a:extLst>
          </p:cNvPr>
          <p:cNvSpPr/>
          <p:nvPr/>
        </p:nvSpPr>
        <p:spPr>
          <a:xfrm>
            <a:off x="5132674" y="5768899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80D227B-0B48-4755-B193-BFECFE49CB3A}"/>
              </a:ext>
            </a:extLst>
          </p:cNvPr>
          <p:cNvSpPr/>
          <p:nvPr/>
        </p:nvSpPr>
        <p:spPr>
          <a:xfrm>
            <a:off x="7843489" y="4428264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DD73554-AD63-4816-93D2-42B839570564}"/>
              </a:ext>
            </a:extLst>
          </p:cNvPr>
          <p:cNvSpPr/>
          <p:nvPr/>
        </p:nvSpPr>
        <p:spPr>
          <a:xfrm>
            <a:off x="6538011" y="4428264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8F68B92-9B8B-4167-9D08-F16671E3FC3B}"/>
              </a:ext>
            </a:extLst>
          </p:cNvPr>
          <p:cNvSpPr/>
          <p:nvPr/>
        </p:nvSpPr>
        <p:spPr>
          <a:xfrm>
            <a:off x="6538011" y="5785407"/>
            <a:ext cx="520686" cy="5206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6332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02D7E9-1740-464E-82BB-DC9E4D4DDB27}"/>
              </a:ext>
            </a:extLst>
          </p:cNvPr>
          <p:cNvSpPr/>
          <p:nvPr/>
        </p:nvSpPr>
        <p:spPr>
          <a:xfrm>
            <a:off x="0" y="1647825"/>
            <a:ext cx="12192000" cy="76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Bandwidth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3016F-A3CD-47EB-8F29-F73F87C0559D}"/>
              </a:ext>
            </a:extLst>
          </p:cNvPr>
          <p:cNvSpPr txBox="1"/>
          <p:nvPr/>
        </p:nvSpPr>
        <p:spPr>
          <a:xfrm>
            <a:off x="-91440" y="4265295"/>
            <a:ext cx="162877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bg2">
                    <a:lumMod val="90000"/>
                  </a:schemeClr>
                </a:solidFill>
                <a:latin typeface="Algerian" panose="04020705040A02060702" pitchFamily="82" charset="0"/>
              </a:rPr>
              <a:t>BANDWIDTH</a:t>
            </a:r>
          </a:p>
        </p:txBody>
      </p:sp>
    </p:spTree>
    <p:extLst>
      <p:ext uri="{BB962C8B-B14F-4D97-AF65-F5344CB8AC3E}">
        <p14:creationId xmlns:p14="http://schemas.microsoft.com/office/powerpoint/2010/main" val="41887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77E378-7F17-4A60-9D86-9FA2CC58F68C}"/>
              </a:ext>
            </a:extLst>
          </p:cNvPr>
          <p:cNvSpPr/>
          <p:nvPr/>
        </p:nvSpPr>
        <p:spPr>
          <a:xfrm>
            <a:off x="5609910" y="1174341"/>
            <a:ext cx="1412328" cy="72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Time / Bandwidth Relationship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6C3AD55-217A-41A5-AD66-62B34E6C0EC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94" y="1993392"/>
            <a:ext cx="4075399" cy="37216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918A19-C928-402C-A2A4-E1F4DB4C64C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4075399" cy="37216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80E6B8D-4834-4942-ACEC-224055FFD3F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01" y="1993392"/>
            <a:ext cx="4075399" cy="3721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B7DC4-A746-4530-8217-BA40C8A3542B}"/>
              </a:ext>
            </a:extLst>
          </p:cNvPr>
          <p:cNvSpPr txBox="1"/>
          <p:nvPr/>
        </p:nvSpPr>
        <p:spPr>
          <a:xfrm>
            <a:off x="258419" y="1624060"/>
            <a:ext cx="38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changes in time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low bandwidth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B3C3B8-83D0-4F88-8A2A-986F5DB2C802}"/>
              </a:ext>
            </a:extLst>
          </p:cNvPr>
          <p:cNvSpPr txBox="1"/>
          <p:nvPr/>
        </p:nvSpPr>
        <p:spPr>
          <a:xfrm>
            <a:off x="8116601" y="1624060"/>
            <a:ext cx="385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 changes in time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high bandwidth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D16F0-C0A3-4590-901B-AEAF90A2B731}"/>
              </a:ext>
            </a:extLst>
          </p:cNvPr>
          <p:cNvSpPr txBox="1"/>
          <p:nvPr/>
        </p:nvSpPr>
        <p:spPr>
          <a:xfrm>
            <a:off x="255715" y="5761166"/>
            <a:ext cx="11685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information is sent by changing the state of the signal.  The faster you make changes, the faster you send information.</a:t>
            </a:r>
          </a:p>
          <a:p>
            <a:pPr algn="ctr"/>
            <a:r>
              <a:rPr lang="en-US" dirty="0"/>
              <a:t>Higher Data Rate </a:t>
            </a:r>
            <a:r>
              <a:rPr lang="en-US" dirty="0">
                <a:sym typeface="Wingdings" panose="05000000000000000000" pitchFamily="2" charset="2"/>
              </a:rPr>
              <a:t> Higher Bandwidth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 Quick Transitions  Higher Bandwidth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121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97D965-88F6-4BF9-95DA-518456BA359E}"/>
              </a:ext>
            </a:extLst>
          </p:cNvPr>
          <p:cNvSpPr txBox="1"/>
          <p:nvPr/>
        </p:nvSpPr>
        <p:spPr>
          <a:xfrm>
            <a:off x="0" y="1762125"/>
            <a:ext cx="104277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chemeClr val="bg2">
                    <a:lumMod val="90000"/>
                  </a:schemeClr>
                </a:solidFill>
                <a:latin typeface="Algerian" panose="04020705040A02060702" pitchFamily="82" charset="0"/>
              </a:rPr>
              <a:t>IQ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2D7E9-1740-464E-82BB-DC9E4D4DDB27}"/>
              </a:ext>
            </a:extLst>
          </p:cNvPr>
          <p:cNvSpPr/>
          <p:nvPr/>
        </p:nvSpPr>
        <p:spPr>
          <a:xfrm>
            <a:off x="0" y="1647825"/>
            <a:ext cx="12192000" cy="76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Quadrature (IQ) Convention</a:t>
            </a:r>
          </a:p>
        </p:txBody>
      </p:sp>
    </p:spTree>
    <p:extLst>
      <p:ext uri="{BB962C8B-B14F-4D97-AF65-F5344CB8AC3E}">
        <p14:creationId xmlns:p14="http://schemas.microsoft.com/office/powerpoint/2010/main" val="205068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77E378-7F17-4A60-9D86-9FA2CC58F68C}"/>
              </a:ext>
            </a:extLst>
          </p:cNvPr>
          <p:cNvSpPr/>
          <p:nvPr/>
        </p:nvSpPr>
        <p:spPr>
          <a:xfrm>
            <a:off x="5609910" y="1174341"/>
            <a:ext cx="1412328" cy="72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0CCDF-B296-4FE6-B27F-28A83A799DA7}"/>
              </a:ext>
            </a:extLst>
          </p:cNvPr>
          <p:cNvSpPr txBox="1"/>
          <p:nvPr/>
        </p:nvSpPr>
        <p:spPr>
          <a:xfrm>
            <a:off x="2156973" y="3193578"/>
            <a:ext cx="7878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Problem:  You can’t use up infinite bandwidth.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A27DF-D3EF-4E0B-92D0-7B1F553AFFD2}"/>
              </a:ext>
            </a:extLst>
          </p:cNvPr>
          <p:cNvSpPr txBox="1"/>
          <p:nvPr/>
        </p:nvSpPr>
        <p:spPr>
          <a:xfrm>
            <a:off x="3300280" y="3778353"/>
            <a:ext cx="603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can’t handle it, and other people want you to share.</a:t>
            </a:r>
          </a:p>
        </p:txBody>
      </p:sp>
    </p:spTree>
    <p:extLst>
      <p:ext uri="{BB962C8B-B14F-4D97-AF65-F5344CB8AC3E}">
        <p14:creationId xmlns:p14="http://schemas.microsoft.com/office/powerpoint/2010/main" val="2515530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77E378-7F17-4A60-9D86-9FA2CC58F68C}"/>
              </a:ext>
            </a:extLst>
          </p:cNvPr>
          <p:cNvSpPr/>
          <p:nvPr/>
        </p:nvSpPr>
        <p:spPr>
          <a:xfrm>
            <a:off x="5609910" y="1174341"/>
            <a:ext cx="1412328" cy="72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Raised Cosine Filters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EBDC91-3318-4CD2-953E-17217AA85B52}"/>
              </a:ext>
            </a:extLst>
          </p:cNvPr>
          <p:cNvSpPr txBox="1"/>
          <p:nvPr/>
        </p:nvSpPr>
        <p:spPr>
          <a:xfrm>
            <a:off x="3380673" y="1377134"/>
            <a:ext cx="543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Crisp time domain features </a:t>
            </a:r>
            <a:r>
              <a:rPr lang="en-US" dirty="0">
                <a:sym typeface="Wingdings" panose="05000000000000000000" pitchFamily="2" charset="2"/>
              </a:rPr>
              <a:t> Power bleed in frequency</a:t>
            </a:r>
            <a:endParaRPr lang="en-US" dirty="0"/>
          </a:p>
        </p:txBody>
      </p:sp>
      <p:pic>
        <p:nvPicPr>
          <p:cNvPr id="20482" name="Picture 2" descr="A sequence of thoughts for pulse shape design procedure">
            <a:extLst>
              <a:ext uri="{FF2B5EF4-FFF2-40B4-BE49-F238E27FC236}">
                <a16:creationId xmlns:a16="http://schemas.microsoft.com/office/drawing/2014/main" id="{9532B1DB-2F85-4576-BB9C-2538A623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2345374"/>
            <a:ext cx="60388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1A88B9-0F2D-45E8-9C3D-84FE00517454}"/>
              </a:ext>
            </a:extLst>
          </p:cNvPr>
          <p:cNvSpPr txBox="1"/>
          <p:nvPr/>
        </p:nvSpPr>
        <p:spPr>
          <a:xfrm>
            <a:off x="10012680" y="5319985"/>
            <a:ext cx="105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raised cosine filter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F1F639-C1C1-4D60-94B0-C4F17E1BF4F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9115425" y="5781650"/>
            <a:ext cx="8972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B4D336-C099-4B98-B9B9-7E2FA42B74B5}"/>
              </a:ext>
            </a:extLst>
          </p:cNvPr>
          <p:cNvSpPr txBox="1"/>
          <p:nvPr/>
        </p:nvSpPr>
        <p:spPr>
          <a:xfrm>
            <a:off x="1257300" y="5319985"/>
            <a:ext cx="1293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raised cosine pulse shape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9CEB0F-415D-4817-8CDE-4EAA83D4F71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550795" y="5781650"/>
            <a:ext cx="8972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CF431A-9C5A-4167-BB6A-091C46B13A11}"/>
              </a:ext>
            </a:extLst>
          </p:cNvPr>
          <p:cNvSpPr txBox="1"/>
          <p:nvPr/>
        </p:nvSpPr>
        <p:spPr>
          <a:xfrm>
            <a:off x="3639526" y="1831812"/>
            <a:ext cx="491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bleed in time </a:t>
            </a:r>
            <a:r>
              <a:rPr lang="en-US" dirty="0">
                <a:sym typeface="Wingdings" panose="05000000000000000000" pitchFamily="2" charset="2"/>
              </a:rPr>
              <a:t> Tight spectral confinement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5A9DC-FC4D-4C0D-ACB3-0444F22F131E}"/>
              </a:ext>
            </a:extLst>
          </p:cNvPr>
          <p:cNvSpPr txBox="1"/>
          <p:nvPr/>
        </p:nvSpPr>
        <p:spPr>
          <a:xfrm>
            <a:off x="1817370" y="3177540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in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DFDED-8D25-45A3-8045-7E83511D74B9}"/>
              </a:ext>
            </a:extLst>
          </p:cNvPr>
          <p:cNvSpPr txBox="1"/>
          <p:nvPr/>
        </p:nvSpPr>
        <p:spPr>
          <a:xfrm>
            <a:off x="9128367" y="3059668"/>
            <a:ext cx="188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in frequency*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A473C-2DB8-41D6-8046-ECE184A7E5A1}"/>
              </a:ext>
            </a:extLst>
          </p:cNvPr>
          <p:cNvSpPr txBox="1"/>
          <p:nvPr/>
        </p:nvSpPr>
        <p:spPr>
          <a:xfrm>
            <a:off x="9141726" y="4347095"/>
            <a:ext cx="1922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in frequency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C2D072-D636-4FBD-8DB1-07349774B51C}"/>
              </a:ext>
            </a:extLst>
          </p:cNvPr>
          <p:cNvSpPr txBox="1"/>
          <p:nvPr/>
        </p:nvSpPr>
        <p:spPr>
          <a:xfrm>
            <a:off x="1654147" y="434709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in time*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5EBFC2-DA68-4F44-9A60-38F36516D020}"/>
              </a:ext>
            </a:extLst>
          </p:cNvPr>
          <p:cNvSpPr txBox="1"/>
          <p:nvPr/>
        </p:nvSpPr>
        <p:spPr>
          <a:xfrm>
            <a:off x="5407606" y="5551264"/>
            <a:ext cx="13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Functional </a:t>
            </a:r>
          </a:p>
          <a:p>
            <a:r>
              <a:rPr lang="en-US" dirty="0">
                <a:solidFill>
                  <a:srgbClr val="FF0000"/>
                </a:solidFill>
              </a:rPr>
              <a:t>Compromise</a:t>
            </a:r>
          </a:p>
        </p:txBody>
      </p:sp>
    </p:spTree>
    <p:extLst>
      <p:ext uri="{BB962C8B-B14F-4D97-AF65-F5344CB8AC3E}">
        <p14:creationId xmlns:p14="http://schemas.microsoft.com/office/powerpoint/2010/main" val="3621349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77E378-7F17-4A60-9D86-9FA2CC58F68C}"/>
              </a:ext>
            </a:extLst>
          </p:cNvPr>
          <p:cNvSpPr/>
          <p:nvPr/>
        </p:nvSpPr>
        <p:spPr>
          <a:xfrm>
            <a:off x="5609910" y="1174341"/>
            <a:ext cx="1412328" cy="72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The great thing about SINC functions</a:t>
            </a:r>
          </a:p>
        </p:txBody>
      </p:sp>
      <p:pic>
        <p:nvPicPr>
          <p:cNvPr id="19464" name="Picture 8" descr="Intersymbol interference - Wikipedia">
            <a:extLst>
              <a:ext uri="{FF2B5EF4-FFF2-40B4-BE49-F238E27FC236}">
                <a16:creationId xmlns:a16="http://schemas.microsoft.com/office/drawing/2014/main" id="{69600305-10AB-4120-A417-DA0C7FCBA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8" y="1901690"/>
            <a:ext cx="8697324" cy="483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AEAA1A8E-4445-47B2-A1A0-6BBAECF68DAB}"/>
              </a:ext>
            </a:extLst>
          </p:cNvPr>
          <p:cNvSpPr/>
          <p:nvPr/>
        </p:nvSpPr>
        <p:spPr>
          <a:xfrm>
            <a:off x="3806190" y="1907347"/>
            <a:ext cx="365760" cy="36367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E9C27-813B-4141-B69D-6A12FFDA900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989070" y="2271021"/>
            <a:ext cx="11430" cy="354684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Down 9">
            <a:extLst>
              <a:ext uri="{FF2B5EF4-FFF2-40B4-BE49-F238E27FC236}">
                <a16:creationId xmlns:a16="http://schemas.microsoft.com/office/drawing/2014/main" id="{67907B3D-E8BB-47A4-A4BF-F51417387DB9}"/>
              </a:ext>
            </a:extLst>
          </p:cNvPr>
          <p:cNvSpPr/>
          <p:nvPr/>
        </p:nvSpPr>
        <p:spPr>
          <a:xfrm>
            <a:off x="4850701" y="1901690"/>
            <a:ext cx="365760" cy="36367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DE93DB-27F8-4DFD-A896-49D8200F900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033581" y="2265364"/>
            <a:ext cx="11430" cy="354684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72077AD-4E03-4B02-89EB-B357E85BD6C9}"/>
              </a:ext>
            </a:extLst>
          </p:cNvPr>
          <p:cNvSpPr/>
          <p:nvPr/>
        </p:nvSpPr>
        <p:spPr>
          <a:xfrm>
            <a:off x="5883782" y="1901690"/>
            <a:ext cx="365760" cy="36367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1F8D37-8D81-4C4F-970A-A98E4709417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066662" y="2265364"/>
            <a:ext cx="11430" cy="354684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258BF66-CF82-4F02-9405-412214E21AB3}"/>
              </a:ext>
            </a:extLst>
          </p:cNvPr>
          <p:cNvSpPr/>
          <p:nvPr/>
        </p:nvSpPr>
        <p:spPr>
          <a:xfrm>
            <a:off x="6905433" y="1910113"/>
            <a:ext cx="365760" cy="36367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A21675-1577-4D79-9EA5-994DC7474FB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88313" y="2273787"/>
            <a:ext cx="11430" cy="354684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20328E0-06FB-40CC-B781-D120BC3D6554}"/>
              </a:ext>
            </a:extLst>
          </p:cNvPr>
          <p:cNvSpPr/>
          <p:nvPr/>
        </p:nvSpPr>
        <p:spPr>
          <a:xfrm>
            <a:off x="7927084" y="1910113"/>
            <a:ext cx="365760" cy="36367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AE3A68-D4E4-4129-B831-BF8810A4EBB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109964" y="2273787"/>
            <a:ext cx="11430" cy="354684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A0C704-80BE-47CD-8106-020F7C36663B}"/>
              </a:ext>
            </a:extLst>
          </p:cNvPr>
          <p:cNvSpPr txBox="1"/>
          <p:nvPr/>
        </p:nvSpPr>
        <p:spPr>
          <a:xfrm>
            <a:off x="1632919" y="1353349"/>
            <a:ext cx="892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If you sample the sum of the SINC functions correctly, they do not interfere with one another.</a:t>
            </a:r>
          </a:p>
        </p:txBody>
      </p:sp>
    </p:spTree>
    <p:extLst>
      <p:ext uri="{BB962C8B-B14F-4D97-AF65-F5344CB8AC3E}">
        <p14:creationId xmlns:p14="http://schemas.microsoft.com/office/powerpoint/2010/main" val="3558362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77E378-7F17-4A60-9D86-9FA2CC58F68C}"/>
              </a:ext>
            </a:extLst>
          </p:cNvPr>
          <p:cNvSpPr/>
          <p:nvPr/>
        </p:nvSpPr>
        <p:spPr>
          <a:xfrm>
            <a:off x="5609910" y="1174341"/>
            <a:ext cx="1412328" cy="72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The great thing about SINC functions</a:t>
            </a:r>
          </a:p>
        </p:txBody>
      </p:sp>
      <p:pic>
        <p:nvPicPr>
          <p:cNvPr id="19464" name="Picture 8" descr="Intersymbol interference - Wikipedia">
            <a:extLst>
              <a:ext uri="{FF2B5EF4-FFF2-40B4-BE49-F238E27FC236}">
                <a16:creationId xmlns:a16="http://schemas.microsoft.com/office/drawing/2014/main" id="{69600305-10AB-4120-A417-DA0C7FCBA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8" y="1901690"/>
            <a:ext cx="8697324" cy="483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AEAA1A8E-4445-47B2-A1A0-6BBAECF68DAB}"/>
              </a:ext>
            </a:extLst>
          </p:cNvPr>
          <p:cNvSpPr/>
          <p:nvPr/>
        </p:nvSpPr>
        <p:spPr>
          <a:xfrm>
            <a:off x="3806190" y="1907347"/>
            <a:ext cx="365760" cy="36367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E9C27-813B-4141-B69D-6A12FFDA900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989070" y="2271021"/>
            <a:ext cx="11430" cy="354684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Down 9">
            <a:extLst>
              <a:ext uri="{FF2B5EF4-FFF2-40B4-BE49-F238E27FC236}">
                <a16:creationId xmlns:a16="http://schemas.microsoft.com/office/drawing/2014/main" id="{67907B3D-E8BB-47A4-A4BF-F51417387DB9}"/>
              </a:ext>
            </a:extLst>
          </p:cNvPr>
          <p:cNvSpPr/>
          <p:nvPr/>
        </p:nvSpPr>
        <p:spPr>
          <a:xfrm>
            <a:off x="4850701" y="1901690"/>
            <a:ext cx="365760" cy="36367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DE93DB-27F8-4DFD-A896-49D8200F900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033581" y="2265364"/>
            <a:ext cx="11430" cy="354684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72077AD-4E03-4B02-89EB-B357E85BD6C9}"/>
              </a:ext>
            </a:extLst>
          </p:cNvPr>
          <p:cNvSpPr/>
          <p:nvPr/>
        </p:nvSpPr>
        <p:spPr>
          <a:xfrm>
            <a:off x="5883782" y="1901690"/>
            <a:ext cx="365760" cy="36367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1F8D37-8D81-4C4F-970A-A98E4709417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066662" y="2265364"/>
            <a:ext cx="11430" cy="354684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258BF66-CF82-4F02-9405-412214E21AB3}"/>
              </a:ext>
            </a:extLst>
          </p:cNvPr>
          <p:cNvSpPr/>
          <p:nvPr/>
        </p:nvSpPr>
        <p:spPr>
          <a:xfrm>
            <a:off x="6905433" y="1910113"/>
            <a:ext cx="365760" cy="36367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A21675-1577-4D79-9EA5-994DC7474FB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88313" y="2273787"/>
            <a:ext cx="11430" cy="354684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20328E0-06FB-40CC-B781-D120BC3D6554}"/>
              </a:ext>
            </a:extLst>
          </p:cNvPr>
          <p:cNvSpPr/>
          <p:nvPr/>
        </p:nvSpPr>
        <p:spPr>
          <a:xfrm>
            <a:off x="7927084" y="1910113"/>
            <a:ext cx="365760" cy="36367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AE3A68-D4E4-4129-B831-BF8810A4EBB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109964" y="2273787"/>
            <a:ext cx="11430" cy="3546849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4CDC73-567C-484E-A4F9-0A7F7260CAB5}"/>
              </a:ext>
            </a:extLst>
          </p:cNvPr>
          <p:cNvSpPr txBox="1"/>
          <p:nvPr/>
        </p:nvSpPr>
        <p:spPr>
          <a:xfrm>
            <a:off x="829925" y="1353349"/>
            <a:ext cx="1053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property of non-interference is called “orthogonality.”  Signals can be orthogonal both time and frequency.</a:t>
            </a:r>
          </a:p>
        </p:txBody>
      </p:sp>
    </p:spTree>
    <p:extLst>
      <p:ext uri="{BB962C8B-B14F-4D97-AF65-F5344CB8AC3E}">
        <p14:creationId xmlns:p14="http://schemas.microsoft.com/office/powerpoint/2010/main" val="52373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77E378-7F17-4A60-9D86-9FA2CC58F68C}"/>
              </a:ext>
            </a:extLst>
          </p:cNvPr>
          <p:cNvSpPr/>
          <p:nvPr/>
        </p:nvSpPr>
        <p:spPr>
          <a:xfrm>
            <a:off x="5609910" y="1174341"/>
            <a:ext cx="1412328" cy="72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Pulse shaping summary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32EF48-369A-4AD7-BEEB-8D9362E61AA0}"/>
              </a:ext>
            </a:extLst>
          </p:cNvPr>
          <p:cNvSpPr txBox="1"/>
          <p:nvPr/>
        </p:nvSpPr>
        <p:spPr>
          <a:xfrm>
            <a:off x="276225" y="1628685"/>
            <a:ext cx="74219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Fast time domain features result in higher bandwidth.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Unnecessarily fast time domain features result in excess bandwidth, which is bad.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Pulse Shaping (filtering) seeks a suitable compromise between limiting bandwidth and avoiding time-domain ISI.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SINC-like functions can be arranged orthogonally so that ISI is avoided, while bandwidth is still limited.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Fourier transform pair of a decaying SINC function is a raised cosine shape.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Though not discussed, filtering also removes noise, boosting performance.</a:t>
            </a:r>
          </a:p>
        </p:txBody>
      </p:sp>
    </p:spTree>
    <p:extLst>
      <p:ext uri="{BB962C8B-B14F-4D97-AF65-F5344CB8AC3E}">
        <p14:creationId xmlns:p14="http://schemas.microsoft.com/office/powerpoint/2010/main" val="3808999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02D7E9-1740-464E-82BB-DC9E4D4DDB27}"/>
              </a:ext>
            </a:extLst>
          </p:cNvPr>
          <p:cNvSpPr/>
          <p:nvPr/>
        </p:nvSpPr>
        <p:spPr>
          <a:xfrm>
            <a:off x="0" y="1647825"/>
            <a:ext cx="12192000" cy="76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in the world is OFDM?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3016F-A3CD-47EB-8F29-F73F87C0559D}"/>
              </a:ext>
            </a:extLst>
          </p:cNvPr>
          <p:cNvSpPr txBox="1"/>
          <p:nvPr/>
        </p:nvSpPr>
        <p:spPr>
          <a:xfrm>
            <a:off x="-91440" y="4265295"/>
            <a:ext cx="162877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bg2">
                    <a:lumMod val="90000"/>
                  </a:schemeClr>
                </a:solidFill>
                <a:latin typeface="Algerian" panose="04020705040A02060702" pitchFamily="82" charset="0"/>
              </a:rPr>
              <a:t>OFDM</a:t>
            </a:r>
          </a:p>
        </p:txBody>
      </p:sp>
    </p:spTree>
    <p:extLst>
      <p:ext uri="{BB962C8B-B14F-4D97-AF65-F5344CB8AC3E}">
        <p14:creationId xmlns:p14="http://schemas.microsoft.com/office/powerpoint/2010/main" val="3217357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OFDM</a:t>
            </a:r>
          </a:p>
        </p:txBody>
      </p:sp>
      <p:pic>
        <p:nvPicPr>
          <p:cNvPr id="21506" name="Picture 2" descr="Subcarrier presentation in frequency domain for OFDM and OFDM-IM. Each... |  Download Scientific Diagram">
            <a:extLst>
              <a:ext uri="{FF2B5EF4-FFF2-40B4-BE49-F238E27FC236}">
                <a16:creationId xmlns:a16="http://schemas.microsoft.com/office/drawing/2014/main" id="{7F883229-18C3-4AB1-BB1A-E132DD6B1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4" y="1590675"/>
            <a:ext cx="68199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85CEE-0973-41D2-AB02-BFCE52220464}"/>
              </a:ext>
            </a:extLst>
          </p:cNvPr>
          <p:cNvSpPr txBox="1"/>
          <p:nvPr/>
        </p:nvSpPr>
        <p:spPr>
          <a:xfrm>
            <a:off x="7509510" y="2078355"/>
            <a:ext cx="41833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OFDM is actually rather simple: It’s the same “pulse” shaping we’ve already seen.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However, instead of having time-domain SINC pulses that are orthogonal, swap time and frequency.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Now, you have SINC-shaped orthogonal </a:t>
            </a:r>
            <a:r>
              <a:rPr lang="en-US" u="sng" dirty="0"/>
              <a:t>frequency</a:t>
            </a:r>
            <a:r>
              <a:rPr lang="en-US" dirty="0"/>
              <a:t> bands, and raised-cosine shaped “symbols” in the time domain.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E9D1B-4608-476A-BC93-58B103840E7D}"/>
              </a:ext>
            </a:extLst>
          </p:cNvPr>
          <p:cNvSpPr txBox="1"/>
          <p:nvPr/>
        </p:nvSpPr>
        <p:spPr>
          <a:xfrm>
            <a:off x="2431914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7CED7-37AD-4267-A2A4-DB5652D80F32}"/>
              </a:ext>
            </a:extLst>
          </p:cNvPr>
          <p:cNvSpPr txBox="1"/>
          <p:nvPr/>
        </p:nvSpPr>
        <p:spPr>
          <a:xfrm>
            <a:off x="2743200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7243C3-DBB1-4F2E-A32E-0C8D2B756760}"/>
              </a:ext>
            </a:extLst>
          </p:cNvPr>
          <p:cNvSpPr txBox="1"/>
          <p:nvPr/>
        </p:nvSpPr>
        <p:spPr>
          <a:xfrm>
            <a:off x="3054486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94FB77-7D61-4DD1-94D7-27E586F9363C}"/>
              </a:ext>
            </a:extLst>
          </p:cNvPr>
          <p:cNvSpPr txBox="1"/>
          <p:nvPr/>
        </p:nvSpPr>
        <p:spPr>
          <a:xfrm>
            <a:off x="3381037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DEDCF7-4361-44CC-BB5A-D23C4C0B0C6A}"/>
              </a:ext>
            </a:extLst>
          </p:cNvPr>
          <p:cNvSpPr txBox="1"/>
          <p:nvPr/>
        </p:nvSpPr>
        <p:spPr>
          <a:xfrm>
            <a:off x="3692323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7915AC-8F04-47E3-8F87-AA235ED6FB0C}"/>
              </a:ext>
            </a:extLst>
          </p:cNvPr>
          <p:cNvSpPr txBox="1"/>
          <p:nvPr/>
        </p:nvSpPr>
        <p:spPr>
          <a:xfrm>
            <a:off x="4003609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511669-2D54-42E7-A9B6-D63C08B824C6}"/>
              </a:ext>
            </a:extLst>
          </p:cNvPr>
          <p:cNvSpPr txBox="1"/>
          <p:nvPr/>
        </p:nvSpPr>
        <p:spPr>
          <a:xfrm>
            <a:off x="4322527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D87F9B-C4B6-48BA-BDA9-4693FE91E173}"/>
              </a:ext>
            </a:extLst>
          </p:cNvPr>
          <p:cNvSpPr txBox="1"/>
          <p:nvPr/>
        </p:nvSpPr>
        <p:spPr>
          <a:xfrm>
            <a:off x="4633813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78753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OFDM</a:t>
            </a:r>
          </a:p>
        </p:txBody>
      </p:sp>
      <p:pic>
        <p:nvPicPr>
          <p:cNvPr id="21506" name="Picture 2" descr="Subcarrier presentation in frequency domain for OFDM and OFDM-IM. Each... |  Download Scientific Diagram">
            <a:extLst>
              <a:ext uri="{FF2B5EF4-FFF2-40B4-BE49-F238E27FC236}">
                <a16:creationId xmlns:a16="http://schemas.microsoft.com/office/drawing/2014/main" id="{7F883229-18C3-4AB1-BB1A-E132DD6B1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18"/>
          <a:stretch/>
        </p:blipFill>
        <p:spPr bwMode="auto">
          <a:xfrm>
            <a:off x="311834" y="1590675"/>
            <a:ext cx="681990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345F8B9-69CB-49F8-B731-9182D9C2D316}"/>
              </a:ext>
            </a:extLst>
          </p:cNvPr>
          <p:cNvSpPr/>
          <p:nvPr/>
        </p:nvSpPr>
        <p:spPr>
          <a:xfrm>
            <a:off x="8674607" y="1540637"/>
            <a:ext cx="2170958" cy="70929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Takeaway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25A1C-EA62-428E-AE65-B130A9E548B8}"/>
              </a:ext>
            </a:extLst>
          </p:cNvPr>
          <p:cNvSpPr txBox="1"/>
          <p:nvPr/>
        </p:nvSpPr>
        <p:spPr>
          <a:xfrm>
            <a:off x="7668396" y="2505075"/>
            <a:ext cx="41833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b="1" dirty="0"/>
              <a:t>m-QAM</a:t>
            </a:r>
            <a:r>
              <a:rPr lang="en-US" dirty="0"/>
              <a:t>, data is transmitted using SINC-shaped symbols </a:t>
            </a:r>
            <a:r>
              <a:rPr lang="en-US" b="1" dirty="0"/>
              <a:t>orthogonal in time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b="1" dirty="0"/>
              <a:t>OFDM</a:t>
            </a:r>
            <a:r>
              <a:rPr lang="en-US" dirty="0"/>
              <a:t>, data is transmitted using SINC-shaped symbols </a:t>
            </a:r>
            <a:r>
              <a:rPr lang="en-US" b="1" dirty="0"/>
              <a:t>orthogonal in frequency</a:t>
            </a:r>
            <a:r>
              <a:rPr lang="en-US" dirty="0"/>
              <a:t>.</a:t>
            </a:r>
          </a:p>
          <a:p>
            <a:endParaRPr lang="en-US" dirty="0"/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In OFDM, frequency-domain and time-domain reverse roles, and the </a:t>
            </a:r>
            <a:r>
              <a:rPr lang="en-US" sz="2400" b="1" i="1" dirty="0">
                <a:solidFill>
                  <a:schemeClr val="tx2">
                    <a:lumMod val="75000"/>
                  </a:schemeClr>
                </a:solidFill>
              </a:rPr>
              <a:t>spectrum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is sampled to recover the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D5898-4AB3-47AB-8459-6A778BBE38D3}"/>
              </a:ext>
            </a:extLst>
          </p:cNvPr>
          <p:cNvSpPr txBox="1"/>
          <p:nvPr/>
        </p:nvSpPr>
        <p:spPr>
          <a:xfrm>
            <a:off x="2431914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7592B-553A-45D2-96EB-14604F57C07C}"/>
              </a:ext>
            </a:extLst>
          </p:cNvPr>
          <p:cNvSpPr txBox="1"/>
          <p:nvPr/>
        </p:nvSpPr>
        <p:spPr>
          <a:xfrm>
            <a:off x="1161096" y="4347538"/>
            <a:ext cx="55064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the inverse Fourier transform of the spectrum to get a time-domain “symbol,” which is physically transmitted.</a:t>
            </a:r>
          </a:p>
          <a:p>
            <a:endParaRPr lang="en-US" dirty="0"/>
          </a:p>
          <a:p>
            <a:r>
              <a:rPr lang="en-US" dirty="0"/>
              <a:t>Because the spectrum is complex, you can also define multiple combinations of spectral amplitude and phase, resulting in modulations like QPSK-OFDM.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5F880-519E-4DAD-B98C-87C64AC8C0E9}"/>
              </a:ext>
            </a:extLst>
          </p:cNvPr>
          <p:cNvSpPr txBox="1"/>
          <p:nvPr/>
        </p:nvSpPr>
        <p:spPr>
          <a:xfrm>
            <a:off x="2743200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A9532-5F2A-4507-A65D-291CC6A66143}"/>
              </a:ext>
            </a:extLst>
          </p:cNvPr>
          <p:cNvSpPr txBox="1"/>
          <p:nvPr/>
        </p:nvSpPr>
        <p:spPr>
          <a:xfrm>
            <a:off x="3054486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E10B-E60D-4FDC-B0CB-BB01531020E4}"/>
              </a:ext>
            </a:extLst>
          </p:cNvPr>
          <p:cNvSpPr txBox="1"/>
          <p:nvPr/>
        </p:nvSpPr>
        <p:spPr>
          <a:xfrm>
            <a:off x="3381037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0B1F2-EF39-4332-AA91-C690B4CD4953}"/>
              </a:ext>
            </a:extLst>
          </p:cNvPr>
          <p:cNvSpPr txBox="1"/>
          <p:nvPr/>
        </p:nvSpPr>
        <p:spPr>
          <a:xfrm>
            <a:off x="3692323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9E48-882F-4A6C-9CBA-D9C852CF6125}"/>
              </a:ext>
            </a:extLst>
          </p:cNvPr>
          <p:cNvSpPr txBox="1"/>
          <p:nvPr/>
        </p:nvSpPr>
        <p:spPr>
          <a:xfrm>
            <a:off x="4003609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BAB8B-0415-4D2B-9B2A-C6696093EDFF}"/>
              </a:ext>
            </a:extLst>
          </p:cNvPr>
          <p:cNvSpPr txBox="1"/>
          <p:nvPr/>
        </p:nvSpPr>
        <p:spPr>
          <a:xfrm>
            <a:off x="4322527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B2A30-9307-4301-950D-1F8C6038BFDB}"/>
              </a:ext>
            </a:extLst>
          </p:cNvPr>
          <p:cNvSpPr txBox="1"/>
          <p:nvPr/>
        </p:nvSpPr>
        <p:spPr>
          <a:xfrm>
            <a:off x="4633813" y="1309805"/>
            <a:ext cx="3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42492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97D965-88F6-4BF9-95DA-518456BA359E}"/>
              </a:ext>
            </a:extLst>
          </p:cNvPr>
          <p:cNvSpPr txBox="1"/>
          <p:nvPr/>
        </p:nvSpPr>
        <p:spPr>
          <a:xfrm>
            <a:off x="0" y="1762125"/>
            <a:ext cx="104277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chemeClr val="bg2">
                    <a:lumMod val="90000"/>
                  </a:schemeClr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2D7E9-1740-464E-82BB-DC9E4D4DDB27}"/>
              </a:ext>
            </a:extLst>
          </p:cNvPr>
          <p:cNvSpPr/>
          <p:nvPr/>
        </p:nvSpPr>
        <p:spPr>
          <a:xfrm>
            <a:off x="0" y="1647825"/>
            <a:ext cx="12192000" cy="76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6520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05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est Amplitude GIFs | Gfycat">
            <a:extLst>
              <a:ext uri="{FF2B5EF4-FFF2-40B4-BE49-F238E27FC236}">
                <a16:creationId xmlns:a16="http://schemas.microsoft.com/office/drawing/2014/main" id="{0263153D-8544-4A4C-9856-F6F5F8A1BF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025"/>
            <a:ext cx="66675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Properties of a Sinusoid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11314-CA9C-4E04-BA67-E04D20E7DEEE}"/>
              </a:ext>
            </a:extLst>
          </p:cNvPr>
          <p:cNvSpPr/>
          <p:nvPr/>
        </p:nvSpPr>
        <p:spPr>
          <a:xfrm>
            <a:off x="0" y="1247775"/>
            <a:ext cx="276225" cy="196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A72B5-046A-4735-BF68-F4DEE1D80671}"/>
                  </a:ext>
                </a:extLst>
              </p:cNvPr>
              <p:cNvSpPr txBox="1"/>
              <p:nvPr/>
            </p:nvSpPr>
            <p:spPr>
              <a:xfrm>
                <a:off x="7246247" y="544353"/>
                <a:ext cx="42160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32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A72B5-046A-4735-BF68-F4DEE1D80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247" y="544353"/>
                <a:ext cx="421609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E776BD-C99D-4D24-B01D-77B08E84F248}"/>
                  </a:ext>
                </a:extLst>
              </p:cNvPr>
              <p:cNvSpPr txBox="1"/>
              <p:nvPr/>
            </p:nvSpPr>
            <p:spPr>
              <a:xfrm>
                <a:off x="7572377" y="1171575"/>
                <a:ext cx="281025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E776BD-C99D-4D24-B01D-77B08E84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377" y="1171575"/>
                <a:ext cx="2810256" cy="555858"/>
              </a:xfrm>
              <a:prstGeom prst="rect">
                <a:avLst/>
              </a:prstGeom>
              <a:blipFill>
                <a:blip r:embed="rId4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9B82B9E-F785-4837-BD36-5F3724374DF6}"/>
              </a:ext>
            </a:extLst>
          </p:cNvPr>
          <p:cNvSpPr txBox="1"/>
          <p:nvPr/>
        </p:nvSpPr>
        <p:spPr>
          <a:xfrm>
            <a:off x="8834373" y="1727433"/>
            <a:ext cx="162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more general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FA1A07-4D3C-4F8C-B61D-09FCF822EBE4}"/>
                  </a:ext>
                </a:extLst>
              </p:cNvPr>
              <p:cNvSpPr txBox="1"/>
              <p:nvPr/>
            </p:nvSpPr>
            <p:spPr>
              <a:xfrm>
                <a:off x="8854164" y="2810667"/>
                <a:ext cx="2544158" cy="709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fName>
                      <m:e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FA1A07-4D3C-4F8C-B61D-09FCF822E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164" y="2810667"/>
                <a:ext cx="2544158" cy="7092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205456-D470-4D52-85CD-8E46FD2047DF}"/>
                  </a:ext>
                </a:extLst>
              </p:cNvPr>
              <p:cNvSpPr txBox="1"/>
              <p:nvPr/>
            </p:nvSpPr>
            <p:spPr>
              <a:xfrm>
                <a:off x="7225567" y="4407876"/>
                <a:ext cx="364035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l-GR" sz="320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205456-D470-4D52-85CD-8E46FD204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67" y="4407876"/>
                <a:ext cx="3640356" cy="555858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7900BE6-08B5-4A7E-9A6E-A3D8718F05E8}"/>
              </a:ext>
            </a:extLst>
          </p:cNvPr>
          <p:cNvSpPr txBox="1"/>
          <p:nvPr/>
        </p:nvSpPr>
        <p:spPr>
          <a:xfrm>
            <a:off x="8834373" y="4913847"/>
            <a:ext cx="1600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most general</a:t>
            </a:r>
            <a:r>
              <a:rPr lang="en-US" dirty="0"/>
              <a:t>)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657181F-B5D8-4D0A-BD55-C504726FD70E}"/>
              </a:ext>
            </a:extLst>
          </p:cNvPr>
          <p:cNvSpPr/>
          <p:nvPr/>
        </p:nvSpPr>
        <p:spPr>
          <a:xfrm>
            <a:off x="7354042" y="2810667"/>
            <a:ext cx="1313707" cy="70929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NOTE:</a:t>
            </a:r>
          </a:p>
        </p:txBody>
      </p:sp>
    </p:spTree>
    <p:extLst>
      <p:ext uri="{BB962C8B-B14F-4D97-AF65-F5344CB8AC3E}">
        <p14:creationId xmlns:p14="http://schemas.microsoft.com/office/powerpoint/2010/main" val="318843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Polar to Cartesian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11314-CA9C-4E04-BA67-E04D20E7DEEE}"/>
              </a:ext>
            </a:extLst>
          </p:cNvPr>
          <p:cNvSpPr/>
          <p:nvPr/>
        </p:nvSpPr>
        <p:spPr>
          <a:xfrm>
            <a:off x="0" y="1247775"/>
            <a:ext cx="276225" cy="196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A72B5-046A-4735-BF68-F4DEE1D80671}"/>
                  </a:ext>
                </a:extLst>
              </p:cNvPr>
              <p:cNvSpPr txBox="1"/>
              <p:nvPr/>
            </p:nvSpPr>
            <p:spPr>
              <a:xfrm>
                <a:off x="7246247" y="1272741"/>
                <a:ext cx="4105676" cy="596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A72B5-046A-4735-BF68-F4DEE1D80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247" y="1272741"/>
                <a:ext cx="4105676" cy="596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E776BD-C99D-4D24-B01D-77B08E84F248}"/>
                  </a:ext>
                </a:extLst>
              </p:cNvPr>
              <p:cNvSpPr txBox="1"/>
              <p:nvPr/>
            </p:nvSpPr>
            <p:spPr>
              <a:xfrm>
                <a:off x="7225567" y="1951993"/>
                <a:ext cx="4618893" cy="873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E776BD-C99D-4D24-B01D-77B08E84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67" y="1951993"/>
                <a:ext cx="4618893" cy="873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Extra Class question of the day: Impedance plots and coordinate systems -  KB6NU&amp;#39;s Ham Radio Blog">
            <a:extLst>
              <a:ext uri="{FF2B5EF4-FFF2-40B4-BE49-F238E27FC236}">
                <a16:creationId xmlns:a16="http://schemas.microsoft.com/office/drawing/2014/main" id="{42D260DA-C516-4220-8952-7459A6DF3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8" y="1281508"/>
            <a:ext cx="5967462" cy="385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210563-53A1-455F-B556-5FFE6C52D08F}"/>
                  </a:ext>
                </a:extLst>
              </p:cNvPr>
              <p:cNvSpPr txBox="1"/>
              <p:nvPr/>
            </p:nvSpPr>
            <p:spPr>
              <a:xfrm>
                <a:off x="7246247" y="4655196"/>
                <a:ext cx="4123758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210563-53A1-455F-B556-5FFE6C52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247" y="4655196"/>
                <a:ext cx="4123758" cy="5558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1EA2FE-6701-41AB-9269-6A09C424B72B}"/>
                  </a:ext>
                </a:extLst>
              </p:cNvPr>
              <p:cNvSpPr txBox="1"/>
              <p:nvPr/>
            </p:nvSpPr>
            <p:spPr>
              <a:xfrm>
                <a:off x="7246247" y="5344729"/>
                <a:ext cx="409618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1EA2FE-6701-41AB-9269-6A09C424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247" y="5344729"/>
                <a:ext cx="4096186" cy="555858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A3D17A-D150-4323-B6FE-283984F3E938}"/>
              </a:ext>
            </a:extLst>
          </p:cNvPr>
          <p:cNvSpPr/>
          <p:nvPr/>
        </p:nvSpPr>
        <p:spPr>
          <a:xfrm>
            <a:off x="7354042" y="3879061"/>
            <a:ext cx="2170958" cy="70929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Cartesian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E137C7F-CB57-4327-B3CE-DEFA27AEE4B7}"/>
              </a:ext>
            </a:extLst>
          </p:cNvPr>
          <p:cNvSpPr/>
          <p:nvPr/>
        </p:nvSpPr>
        <p:spPr>
          <a:xfrm>
            <a:off x="7364055" y="512360"/>
            <a:ext cx="2170958" cy="70929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Polar</a:t>
            </a:r>
          </a:p>
        </p:txBody>
      </p:sp>
    </p:spTree>
    <p:extLst>
      <p:ext uri="{BB962C8B-B14F-4D97-AF65-F5344CB8AC3E}">
        <p14:creationId xmlns:p14="http://schemas.microsoft.com/office/powerpoint/2010/main" val="1464836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Euler’s Formula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11314-CA9C-4E04-BA67-E04D20E7DEEE}"/>
              </a:ext>
            </a:extLst>
          </p:cNvPr>
          <p:cNvSpPr/>
          <p:nvPr/>
        </p:nvSpPr>
        <p:spPr>
          <a:xfrm>
            <a:off x="0" y="1247775"/>
            <a:ext cx="276225" cy="196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A72B5-046A-4735-BF68-F4DEE1D80671}"/>
                  </a:ext>
                </a:extLst>
              </p:cNvPr>
              <p:cNvSpPr txBox="1"/>
              <p:nvPr/>
            </p:nvSpPr>
            <p:spPr>
              <a:xfrm>
                <a:off x="276225" y="1364240"/>
                <a:ext cx="758861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A72B5-046A-4735-BF68-F4DEE1D80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1364240"/>
                <a:ext cx="7588616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210563-53A1-455F-B556-5FFE6C52D08F}"/>
                  </a:ext>
                </a:extLst>
              </p:cNvPr>
              <p:cNvSpPr txBox="1"/>
              <p:nvPr/>
            </p:nvSpPr>
            <p:spPr>
              <a:xfrm>
                <a:off x="321870" y="3689151"/>
                <a:ext cx="602998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3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channel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210563-53A1-455F-B556-5FFE6C52D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70" y="3689151"/>
                <a:ext cx="602998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1EA2FE-6701-41AB-9269-6A09C424B72B}"/>
                  </a:ext>
                </a:extLst>
              </p:cNvPr>
              <p:cNvSpPr txBox="1"/>
              <p:nvPr/>
            </p:nvSpPr>
            <p:spPr>
              <a:xfrm>
                <a:off x="375870" y="4257794"/>
                <a:ext cx="6204584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channel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1EA2FE-6701-41AB-9269-6A09C424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0" y="4257794"/>
                <a:ext cx="6204584" cy="481094"/>
              </a:xfrm>
              <a:prstGeom prst="rect">
                <a:avLst/>
              </a:prstGeom>
              <a:blipFill>
                <a:blip r:embed="rId4"/>
                <a:stretch>
                  <a:fillRect l="-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0" name="Picture 6" descr="Euler&amp;#39;s formula - Wikipedia">
            <a:extLst>
              <a:ext uri="{FF2B5EF4-FFF2-40B4-BE49-F238E27FC236}">
                <a16:creationId xmlns:a16="http://schemas.microsoft.com/office/drawing/2014/main" id="{60C5C233-AA69-42A9-A7AD-01E78173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066" y="171334"/>
            <a:ext cx="4016171" cy="430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2D4894-F668-41DD-9F68-868A8C3774CD}"/>
                  </a:ext>
                </a:extLst>
              </p:cNvPr>
              <p:cNvSpPr txBox="1"/>
              <p:nvPr/>
            </p:nvSpPr>
            <p:spPr>
              <a:xfrm>
                <a:off x="276225" y="2336411"/>
                <a:ext cx="7421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Euler’s formula provides a convenient way to express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and A as a single complex number.</a:t>
                </a:r>
              </a:p>
              <a:p>
                <a:r>
                  <a:rPr lang="en-US" dirty="0"/>
                  <a:t>This complex number can also be expressed in “cartesian coordinates” as the sum of orthogonal (independent) sinusoids: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2D4894-F668-41DD-9F68-868A8C37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2336411"/>
                <a:ext cx="7421977" cy="1200329"/>
              </a:xfrm>
              <a:prstGeom prst="rect">
                <a:avLst/>
              </a:prstGeom>
              <a:blipFill>
                <a:blip r:embed="rId6"/>
                <a:stretch>
                  <a:fillRect l="-657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26FF1B-6D1E-48AF-ADB7-064A0064EDF9}"/>
                  </a:ext>
                </a:extLst>
              </p:cNvPr>
              <p:cNvSpPr txBox="1"/>
              <p:nvPr/>
            </p:nvSpPr>
            <p:spPr>
              <a:xfrm>
                <a:off x="276225" y="5010060"/>
                <a:ext cx="7421977" cy="151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cosine component is called the “In-phase” or “I” channel, and the sine component is called the “quadrature” or “Q” channel.</a:t>
                </a:r>
              </a:p>
              <a:p>
                <a:r>
                  <a:rPr lang="en-US" dirty="0"/>
                  <a:t>Note that sin(x) is cos(x) advanced by </a:t>
                </a:r>
                <a:r>
                  <a:rPr lang="el-GR" dirty="0"/>
                  <a:t>π</a:t>
                </a:r>
                <a:r>
                  <a:rPr lang="en-US" dirty="0"/>
                  <a:t>/2, or one ‘quadrant’ of the unit circle.</a:t>
                </a:r>
              </a:p>
              <a:p>
                <a:endParaRPr lang="en-US" dirty="0"/>
              </a:p>
              <a:p>
                <a:r>
                  <a:rPr lang="en-US" dirty="0"/>
                  <a:t>Also note that we electrical engineers typically use ‘</a:t>
                </a:r>
                <a:r>
                  <a:rPr lang="en-US" i="1" dirty="0"/>
                  <a:t>j</a:t>
                </a:r>
                <a:r>
                  <a:rPr lang="en-US" dirty="0"/>
                  <a:t>’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26FF1B-6D1E-48AF-ADB7-064A0064E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5010060"/>
                <a:ext cx="7421977" cy="1516249"/>
              </a:xfrm>
              <a:prstGeom prst="rect">
                <a:avLst/>
              </a:prstGeom>
              <a:blipFill>
                <a:blip r:embed="rId7"/>
                <a:stretch>
                  <a:fillRect l="-657" t="-2410" r="-164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23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I and Q channels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11314-CA9C-4E04-BA67-E04D20E7DEEE}"/>
              </a:ext>
            </a:extLst>
          </p:cNvPr>
          <p:cNvSpPr/>
          <p:nvPr/>
        </p:nvSpPr>
        <p:spPr>
          <a:xfrm>
            <a:off x="0" y="1247775"/>
            <a:ext cx="276225" cy="196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29DD7677-37F2-46DF-AB50-4E4D8E7594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0" y="2619375"/>
            <a:ext cx="9180849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9EAAF-7663-4DA4-8DED-CBE9B7609E87}"/>
                  </a:ext>
                </a:extLst>
              </p:cNvPr>
              <p:cNvSpPr txBox="1"/>
              <p:nvPr/>
            </p:nvSpPr>
            <p:spPr>
              <a:xfrm>
                <a:off x="1675743" y="1933024"/>
                <a:ext cx="758861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32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en-US" sz="32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3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en-US" sz="32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9EAAF-7663-4DA4-8DED-CBE9B7609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43" y="1933024"/>
                <a:ext cx="758861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DEEF3-1065-4DE0-BFF4-971D2797ED8D}"/>
                  </a:ext>
                </a:extLst>
              </p:cNvPr>
              <p:cNvSpPr txBox="1"/>
              <p:nvPr/>
            </p:nvSpPr>
            <p:spPr>
              <a:xfrm>
                <a:off x="9702509" y="3430428"/>
                <a:ext cx="19276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5DEEF3-1065-4DE0-BFF4-971D2797E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509" y="3430428"/>
                <a:ext cx="192764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D9DBEB-FEB4-4C11-8F71-07B86EED512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419725" y="3676650"/>
            <a:ext cx="4282784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2189F8-A5CA-4F9C-BC45-C827316D0529}"/>
              </a:ext>
            </a:extLst>
          </p:cNvPr>
          <p:cNvSpPr txBox="1"/>
          <p:nvPr/>
        </p:nvSpPr>
        <p:spPr>
          <a:xfrm>
            <a:off x="5566795" y="1256742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 channel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4400BE-2DBF-4CDA-9BE7-D81643016CF3}"/>
              </a:ext>
            </a:extLst>
          </p:cNvPr>
          <p:cNvSpPr txBox="1"/>
          <p:nvPr/>
        </p:nvSpPr>
        <p:spPr>
          <a:xfrm>
            <a:off x="7560387" y="1247775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Q channel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E07B2E-DC46-43E8-A30B-8C45AC2EAD6F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284303" y="1709440"/>
            <a:ext cx="0" cy="329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315F37-D7EB-436E-8DB1-FACB7414B56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225790" y="1718407"/>
            <a:ext cx="0" cy="32065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BD0B0DB-23D8-44B2-8E31-74943BDC8B3C}"/>
              </a:ext>
            </a:extLst>
          </p:cNvPr>
          <p:cNvSpPr txBox="1"/>
          <p:nvPr/>
        </p:nvSpPr>
        <p:spPr>
          <a:xfrm>
            <a:off x="1603520" y="1256742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Amplitude and Phase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B3617A0-06C0-4A93-A735-F679E4C033B3}"/>
              </a:ext>
            </a:extLst>
          </p:cNvPr>
          <p:cNvSpPr/>
          <p:nvPr/>
        </p:nvSpPr>
        <p:spPr>
          <a:xfrm>
            <a:off x="4714455" y="1369889"/>
            <a:ext cx="564494" cy="190500"/>
          </a:xfrm>
          <a:prstGeom prst="rightArrow">
            <a:avLst>
              <a:gd name="adj1" fmla="val 18576"/>
              <a:gd name="adj2" fmla="val 6152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41969F7F-A56E-4D8F-BC9C-81C7FD7AC530}"/>
              </a:ext>
            </a:extLst>
          </p:cNvPr>
          <p:cNvSpPr/>
          <p:nvPr/>
        </p:nvSpPr>
        <p:spPr>
          <a:xfrm>
            <a:off x="7153275" y="1390445"/>
            <a:ext cx="186247" cy="186247"/>
          </a:xfrm>
          <a:prstGeom prst="plus">
            <a:avLst>
              <a:gd name="adj" fmla="val 431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7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D95C9-F2B2-4A5D-9824-C50AB6207F50}"/>
              </a:ext>
            </a:extLst>
          </p:cNvPr>
          <p:cNvSpPr/>
          <p:nvPr/>
        </p:nvSpPr>
        <p:spPr>
          <a:xfrm>
            <a:off x="-161925" y="409575"/>
            <a:ext cx="6829425" cy="7620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	I and Q channels - Summary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11314-CA9C-4E04-BA67-E04D20E7DEEE}"/>
              </a:ext>
            </a:extLst>
          </p:cNvPr>
          <p:cNvSpPr/>
          <p:nvPr/>
        </p:nvSpPr>
        <p:spPr>
          <a:xfrm>
            <a:off x="0" y="1247775"/>
            <a:ext cx="276225" cy="196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399CAC-6AA9-44C0-8453-003766E9F5BD}"/>
                  </a:ext>
                </a:extLst>
              </p:cNvPr>
              <p:cNvSpPr txBox="1"/>
              <p:nvPr/>
            </p:nvSpPr>
            <p:spPr>
              <a:xfrm>
                <a:off x="276225" y="1628685"/>
                <a:ext cx="7421977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the end, “I” and “Q” channels – the “real” and “imaginary” parts of a signal – all boil down to phase and amplitude.</a:t>
                </a:r>
              </a:p>
              <a:p>
                <a:endParaRPr lang="en-US" sz="2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The “imaginary” part is mathematical convention.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Why?  Euler’s formula provides a convenient way to express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 and A as a single complex number.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At the end of the day, it’s real voltages wiggling real electrons that result in real electromagnetic fields.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I/Q convention is especially convenient because it lends itself well to hardware implementation: physically adding a pair of quadrature sinusoids together is a great way to generate (and dissect) communication signals.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399CAC-6AA9-44C0-8453-003766E9F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" y="1628685"/>
                <a:ext cx="7421977" cy="4093428"/>
              </a:xfrm>
              <a:prstGeom prst="rect">
                <a:avLst/>
              </a:prstGeom>
              <a:blipFill>
                <a:blip r:embed="rId2"/>
                <a:stretch>
                  <a:fillRect l="-739" t="-744" r="-821" b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6" descr="Euler&amp;#39;s formula - Wikipedia">
            <a:extLst>
              <a:ext uri="{FF2B5EF4-FFF2-40B4-BE49-F238E27FC236}">
                <a16:creationId xmlns:a16="http://schemas.microsoft.com/office/drawing/2014/main" id="{87024BA9-1CAD-4827-BCFE-BA525703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066" y="171334"/>
            <a:ext cx="4016171" cy="430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47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97D965-88F6-4BF9-95DA-518456BA359E}"/>
              </a:ext>
            </a:extLst>
          </p:cNvPr>
          <p:cNvSpPr txBox="1"/>
          <p:nvPr/>
        </p:nvSpPr>
        <p:spPr>
          <a:xfrm>
            <a:off x="0" y="1762125"/>
            <a:ext cx="104277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0" dirty="0">
                <a:solidFill>
                  <a:schemeClr val="bg2">
                    <a:lumMod val="90000"/>
                  </a:schemeClr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2D7E9-1740-464E-82BB-DC9E4D4DDB27}"/>
              </a:ext>
            </a:extLst>
          </p:cNvPr>
          <p:cNvSpPr/>
          <p:nvPr/>
        </p:nvSpPr>
        <p:spPr>
          <a:xfrm>
            <a:off x="0" y="1647825"/>
            <a:ext cx="12192000" cy="76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Any 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32546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19F65-0031-4364-87FF-44E5281037C9}"/>
              </a:ext>
            </a:extLst>
          </p:cNvPr>
          <p:cNvSpPr txBox="1"/>
          <p:nvPr/>
        </p:nvSpPr>
        <p:spPr>
          <a:xfrm>
            <a:off x="1" y="0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90000"/>
                  </a:schemeClr>
                </a:solidFill>
                <a:latin typeface="Algerian" panose="04020705040A02060702" pitchFamily="82" charset="0"/>
              </a:rPr>
              <a:t>OOK, NRZ, BPSK, QPSK</a:t>
            </a:r>
          </a:p>
          <a:p>
            <a:endParaRPr lang="en-US" sz="8000" dirty="0">
              <a:solidFill>
                <a:schemeClr val="bg2">
                  <a:lumMod val="90000"/>
                </a:schemeClr>
              </a:solidFill>
              <a:latin typeface="Algerian" panose="04020705040A02060702" pitchFamily="82" charset="0"/>
            </a:endParaRPr>
          </a:p>
          <a:p>
            <a:r>
              <a:rPr lang="en-US" sz="8000" dirty="0">
                <a:solidFill>
                  <a:schemeClr val="bg2">
                    <a:lumMod val="90000"/>
                  </a:schemeClr>
                </a:solidFill>
                <a:latin typeface="Algerian" panose="04020705040A02060702" pitchFamily="82" charset="0"/>
              </a:rPr>
              <a:t>4-QAM, 16-QAM, 64-QAM </a:t>
            </a:r>
          </a:p>
          <a:p>
            <a:r>
              <a:rPr lang="en-US" sz="8000" dirty="0">
                <a:solidFill>
                  <a:schemeClr val="bg2">
                    <a:lumMod val="90000"/>
                  </a:schemeClr>
                </a:solidFill>
                <a:latin typeface="Algerian" panose="04020705040A02060702" pitchFamily="82" charset="0"/>
              </a:rPr>
              <a:t>8-PSK, 256-QAM</a:t>
            </a:r>
          </a:p>
          <a:p>
            <a:r>
              <a:rPr lang="en-US" sz="8000" dirty="0">
                <a:solidFill>
                  <a:schemeClr val="bg2">
                    <a:lumMod val="90000"/>
                  </a:schemeClr>
                </a:solidFill>
                <a:latin typeface="Algerian" panose="04020705040A02060702" pitchFamily="82" charset="0"/>
              </a:rPr>
              <a:t>1024-QAM…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2D7E9-1740-464E-82BB-DC9E4D4DDB27}"/>
              </a:ext>
            </a:extLst>
          </p:cNvPr>
          <p:cNvSpPr/>
          <p:nvPr/>
        </p:nvSpPr>
        <p:spPr>
          <a:xfrm>
            <a:off x="0" y="1647825"/>
            <a:ext cx="12192000" cy="76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Digital Modulation Schemes</a:t>
            </a:r>
          </a:p>
        </p:txBody>
      </p:sp>
    </p:spTree>
    <p:extLst>
      <p:ext uri="{BB962C8B-B14F-4D97-AF65-F5344CB8AC3E}">
        <p14:creationId xmlns:p14="http://schemas.microsoft.com/office/powerpoint/2010/main" val="561926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10820</TotalTime>
  <Words>1280</Words>
  <Application>Microsoft Office PowerPoint</Application>
  <PresentationFormat>Widescreen</PresentationFormat>
  <Paragraphs>201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Algerian</vt:lpstr>
      <vt:lpstr>Arial</vt:lpstr>
      <vt:lpstr>Calibri</vt:lpstr>
      <vt:lpstr>Calibri Light</vt:lpstr>
      <vt:lpstr>Cambria Math</vt:lpstr>
      <vt:lpstr>Courier New</vt:lpstr>
      <vt:lpstr>Office Theme</vt:lpstr>
      <vt:lpstr>Communication Crash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Stuff</dc:title>
  <dc:creator>Strecker, Karl</dc:creator>
  <cp:lastModifiedBy>Strecker, Karl</cp:lastModifiedBy>
  <cp:revision>3</cp:revision>
  <dcterms:created xsi:type="dcterms:W3CDTF">2021-11-03T14:51:01Z</dcterms:created>
  <dcterms:modified xsi:type="dcterms:W3CDTF">2022-11-14T03:14:12Z</dcterms:modified>
</cp:coreProperties>
</file>